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xlsm" ContentType="application/vnd.ms-excel.sheet.macroEnabled.12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5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6.xml" ContentType="application/vnd.openxmlformats-officedocument.drawingml.chart+xml"/>
  <Override PartName="/ppt/notesSlides/notesSlide12.xml" ContentType="application/vnd.openxmlformats-officedocument.presentationml.notesSlide+xml"/>
  <Override PartName="/ppt/charts/chart7.xml" ContentType="application/vnd.openxmlformats-officedocument.drawingml.chart+xml"/>
  <Override PartName="/ppt/drawings/drawing2.xml" ContentType="application/vnd.openxmlformats-officedocument.drawingml.chartshap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8.xml" ContentType="application/vnd.openxmlformats-officedocument.drawingml.chart+xml"/>
  <Override PartName="/ppt/notesSlides/notesSlide23.xml" ContentType="application/vnd.openxmlformats-officedocument.presentationml.notesSlide+xml"/>
  <Override PartName="/ppt/charts/chart9.xml" ContentType="application/vnd.openxmlformats-officedocument.drawingml.chart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759" r:id="rId2"/>
    <p:sldId id="973" r:id="rId3"/>
    <p:sldId id="1158" r:id="rId4"/>
    <p:sldId id="1146" r:id="rId5"/>
    <p:sldId id="901" r:id="rId6"/>
    <p:sldId id="1159" r:id="rId7"/>
    <p:sldId id="1268" r:id="rId8"/>
    <p:sldId id="976" r:id="rId9"/>
    <p:sldId id="981" r:id="rId10"/>
    <p:sldId id="1005" r:id="rId11"/>
    <p:sldId id="1045" r:id="rId12"/>
    <p:sldId id="1271" r:id="rId13"/>
    <p:sldId id="787" r:id="rId14"/>
    <p:sldId id="1234" r:id="rId15"/>
    <p:sldId id="1035" r:id="rId16"/>
    <p:sldId id="1047" r:id="rId17"/>
    <p:sldId id="1048" r:id="rId18"/>
    <p:sldId id="1161" r:id="rId19"/>
    <p:sldId id="1269" r:id="rId20"/>
    <p:sldId id="1270" r:id="rId21"/>
    <p:sldId id="1164" r:id="rId22"/>
    <p:sldId id="1054" r:id="rId23"/>
    <p:sldId id="1057" r:id="rId24"/>
    <p:sldId id="1058" r:id="rId25"/>
    <p:sldId id="1060" r:id="rId26"/>
    <p:sldId id="1166" r:id="rId27"/>
    <p:sldId id="1169" r:id="rId28"/>
    <p:sldId id="1173" r:id="rId29"/>
    <p:sldId id="1171" r:id="rId30"/>
    <p:sldId id="1231" r:id="rId31"/>
    <p:sldId id="1254" r:id="rId32"/>
    <p:sldId id="1255" r:id="rId33"/>
    <p:sldId id="1256" r:id="rId34"/>
    <p:sldId id="1251" r:id="rId35"/>
    <p:sldId id="1252" r:id="rId36"/>
    <p:sldId id="1253" r:id="rId37"/>
    <p:sldId id="1167" r:id="rId38"/>
    <p:sldId id="1174" r:id="rId39"/>
    <p:sldId id="1257" r:id="rId40"/>
    <p:sldId id="411" r:id="rId41"/>
    <p:sldId id="1258" r:id="rId42"/>
    <p:sldId id="1235" r:id="rId43"/>
    <p:sldId id="1236" r:id="rId44"/>
    <p:sldId id="1246" r:id="rId45"/>
    <p:sldId id="1237" r:id="rId46"/>
    <p:sldId id="1176" r:id="rId47"/>
    <p:sldId id="1193" r:id="rId48"/>
    <p:sldId id="1191" r:id="rId49"/>
    <p:sldId id="1209" r:id="rId50"/>
    <p:sldId id="1212" r:id="rId51"/>
    <p:sldId id="1247" r:id="rId52"/>
    <p:sldId id="1214" r:id="rId53"/>
    <p:sldId id="1238" r:id="rId54"/>
    <p:sldId id="1239" r:id="rId55"/>
    <p:sldId id="1240" r:id="rId56"/>
    <p:sldId id="1241" r:id="rId57"/>
    <p:sldId id="1242" r:id="rId58"/>
    <p:sldId id="1243" r:id="rId59"/>
    <p:sldId id="1244" r:id="rId60"/>
    <p:sldId id="1245" r:id="rId61"/>
  </p:sldIdLst>
  <p:sldSz cx="12192000" cy="6858000"/>
  <p:notesSz cx="7010400" cy="9296400"/>
  <p:defaultTextStyle>
    <a:defPPr>
      <a:defRPr lang="en-US"/>
    </a:defPPr>
    <a:lvl1pPr marL="0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nnet King" initials="JK" lastIdx="32" clrIdx="0"/>
  <p:cmAuthor id="1" name="Rothkopf, Jennifer M. (CDC/ONDIEH/NCCDPHP) (CTR)" initials="RJM((" lastIdx="27" clrIdx="1">
    <p:extLst/>
  </p:cmAuthor>
  <p:cmAuthor id="2" name="Thomas R. Frieden" initials="TRF" lastIdx="16" clrIdx="2">
    <p:extLst/>
  </p:cmAuthor>
  <p:cmAuthor id="3" name="Kathryn Foti" initials="KF" lastIdx="3" clrIdx="3"/>
  <p:cmAuthor id="4" name="Drew Blakeman" initials="DB" lastIdx="47" clrIdx="4"/>
  <p:cmAuthor id="5" name="tfrieden@gmail.com" initials="t" lastIdx="17" clrIdx="5">
    <p:extLst/>
  </p:cmAuthor>
  <p:cmAuthor id="6" name="tfrieden@gmail.com" initials="t [2]" lastIdx="1" clrIdx="6">
    <p:extLst/>
  </p:cmAuthor>
  <p:cmAuthor id="7" name="tfrieden@gmail.com" initials="t [3]" lastIdx="1" clrIdx="7">
    <p:extLst/>
  </p:cmAuthor>
  <p:cmAuthor id="8" name="tfrieden@gmail.com" initials="t [4]" lastIdx="1" clrIdx="8">
    <p:extLst/>
  </p:cmAuthor>
  <p:cmAuthor id="9" name="tfrieden@gmail.com" initials="t [5]" lastIdx="1" clrIdx="9">
    <p:extLst/>
  </p:cmAuthor>
  <p:cmAuthor id="10" name="tfrieden@gmail.com" initials="t [6]" lastIdx="1" clrIdx="10">
    <p:extLst/>
  </p:cmAuthor>
  <p:cmAuthor id="11" name="tfrieden@gmail.com" initials="t [7]" lastIdx="1" clrIdx="11">
    <p:extLst/>
  </p:cmAuthor>
  <p:cmAuthor id="12" name="tfrieden@gmail.com" initials="t [8]" lastIdx="1" clrIdx="12">
    <p:extLst/>
  </p:cmAuthor>
  <p:cmAuthor id="13" name="tfrieden@gmail.com" initials="t [9]" lastIdx="1" clrIdx="13">
    <p:extLst/>
  </p:cmAuthor>
  <p:cmAuthor id="14" name="tfrieden@gmail.com" initials="t [10]" lastIdx="1" clrIdx="14">
    <p:extLst/>
  </p:cmAuthor>
  <p:cmAuthor id="15" name="tfrieden@gmail.com" initials="t [11]" lastIdx="1" clrIdx="15">
    <p:extLst/>
  </p:cmAuthor>
  <p:cmAuthor id="16" name="tfrieden@gmail.com" initials="t [12]" lastIdx="1" clrIdx="16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EC8514"/>
    <a:srgbClr val="F37759"/>
    <a:srgbClr val="1E2467"/>
    <a:srgbClr val="121E87"/>
    <a:srgbClr val="D24736"/>
    <a:srgbClr val="271E4A"/>
    <a:srgbClr val="20206C"/>
    <a:srgbClr val="EE6048"/>
    <a:srgbClr val="1224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86" autoAdjust="0"/>
    <p:restoredTop sz="89983" autoAdjust="0"/>
  </p:normalViewPr>
  <p:slideViewPr>
    <p:cSldViewPr snapToGrid="0">
      <p:cViewPr varScale="1">
        <p:scale>
          <a:sx n="92" d="100"/>
          <a:sy n="92" d="100"/>
        </p:scale>
        <p:origin x="96" y="34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6" d="100"/>
        <a:sy n="8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Book1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Macro-Enabled_Worksheet.xlsm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1.bin"/><Relationship Id="rId1" Type="http://schemas.openxmlformats.org/officeDocument/2006/relationships/themeOverride" Target="../theme/themeOverrid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noelmueller\Desktop\Bloomberg_Yanomami__2_18_18%20.xls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Worksheet2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Macro-Enabled_Worksheet3.xlsm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1"/>
    </mc:Choice>
    <mc:Fallback>
      <c:style val="31"/>
    </mc:Fallback>
  </mc:AlternateContent>
  <c:clrMapOvr bg1="dk2" tx1="lt1" bg2="dk1" tx2="lt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4387860340986799"/>
          <c:y val="5.0180879932381302E-2"/>
          <c:w val="0.78093985310659697"/>
          <c:h val="0.781427287690733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26636976"/>
        <c:axId val="426801752"/>
      </c:barChart>
      <c:catAx>
        <c:axId val="426636976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426801752"/>
        <c:crosses val="autoZero"/>
        <c:auto val="1"/>
        <c:lblAlgn val="ctr"/>
        <c:lblOffset val="100"/>
        <c:noMultiLvlLbl val="0"/>
      </c:catAx>
      <c:valAx>
        <c:axId val="426801752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400"/>
                  <a:t>Prevalence (%)</a:t>
                </a:r>
              </a:p>
            </c:rich>
          </c:tx>
          <c:layout>
            <c:manualLayout>
              <c:xMode val="edge"/>
              <c:yMode val="edge"/>
              <c:x val="3.5394869758927201E-2"/>
              <c:y val="0.28851034298678802"/>
            </c:manualLayout>
          </c:layout>
          <c:overlay val="0"/>
        </c:title>
        <c:numFmt formatCode="0%" sourceLinked="0"/>
        <c:majorTickMark val="out"/>
        <c:minorTickMark val="none"/>
        <c:tickLblPos val="nextTo"/>
        <c:txPr>
          <a:bodyPr/>
          <a:lstStyle/>
          <a:p>
            <a:pPr>
              <a:defRPr sz="1200" b="1"/>
            </a:pPr>
            <a:endParaRPr lang="en-US"/>
          </a:p>
        </c:txPr>
        <c:crossAx val="426636976"/>
        <c:crosses val="autoZero"/>
        <c:crossBetween val="between"/>
      </c:valAx>
      <c:spPr>
        <a:ln>
          <a:solidFill>
            <a:schemeClr val="bg1">
              <a:lumMod val="50000"/>
            </a:schemeClr>
          </a:solidFill>
        </a:ln>
      </c:spPr>
    </c:plotArea>
    <c:legend>
      <c:legendPos val="r"/>
      <c:layout>
        <c:manualLayout>
          <c:xMode val="edge"/>
          <c:yMode val="edge"/>
          <c:x val="0.18756355455568099"/>
          <c:y val="0.101884959295342"/>
          <c:w val="0.216726060015694"/>
          <c:h val="0.13486614173228301"/>
        </c:manualLayout>
      </c:layout>
      <c:overlay val="0"/>
      <c:txPr>
        <a:bodyPr/>
        <a:lstStyle/>
        <a:p>
          <a:pPr>
            <a:defRPr sz="1400" b="1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Deaths (millions) </c:v>
                </c:pt>
              </c:strCache>
            </c:strRef>
          </c:tx>
          <c:spPr>
            <a:solidFill>
              <a:srgbClr val="FF660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2000" b="1" i="0" u="none" strike="noStrike" baseline="0">
                    <a:solidFill>
                      <a:schemeClr val="tx1"/>
                    </a:solidFill>
                    <a:latin typeface="Arial"/>
                    <a:ea typeface="Arial"/>
                    <a:cs typeface="Arial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High systolic BP</c:v>
                </c:pt>
                <c:pt idx="1">
                  <c:v>Smoking</c:v>
                </c:pt>
                <c:pt idx="2">
                  <c:v>High plasma glucose</c:v>
                </c:pt>
                <c:pt idx="3">
                  <c:v>High BMI</c:v>
                </c:pt>
                <c:pt idx="4">
                  <c:v>High total cholesterol</c:v>
                </c:pt>
                <c:pt idx="5">
                  <c:v>Ambient particulate pollution</c:v>
                </c:pt>
              </c:strCache>
            </c:strRef>
          </c:cat>
          <c:val>
            <c:numRef>
              <c:f>Sheet1!$B$2:$B$7</c:f>
              <c:numCache>
                <c:formatCode>0.0</c:formatCode>
                <c:ptCount val="6"/>
                <c:pt idx="0">
                  <c:v>10.45</c:v>
                </c:pt>
                <c:pt idx="1">
                  <c:v>6.32</c:v>
                </c:pt>
                <c:pt idx="2">
                  <c:v>5.61</c:v>
                </c:pt>
                <c:pt idx="3">
                  <c:v>4.5199999999999996</c:v>
                </c:pt>
                <c:pt idx="4">
                  <c:v>4.3899999999999997</c:v>
                </c:pt>
                <c:pt idx="5">
                  <c:v>4.09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7B-894F-9DAE-E1ADC58558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22990560"/>
        <c:axId val="1"/>
      </c:barChart>
      <c:catAx>
        <c:axId val="15229905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-2700000" vert="horz"/>
          <a:lstStyle/>
          <a:p>
            <a:pPr>
              <a:defRPr sz="2000" b="0" i="0" u="none" strike="noStrike" baseline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2000" b="1" i="0" u="none" strike="noStrike" baseline="0">
                    <a:solidFill>
                      <a:srgbClr val="FFFFFF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 sz="2000" baseline="0" dirty="0">
                    <a:solidFill>
                      <a:schemeClr val="tx1"/>
                    </a:solidFill>
                  </a:rPr>
                  <a:t>Deaths/</a:t>
                </a:r>
                <a:r>
                  <a:rPr lang="en-US" sz="2000" baseline="0" dirty="0" err="1">
                    <a:solidFill>
                      <a:schemeClr val="tx1"/>
                    </a:solidFill>
                  </a:rPr>
                  <a:t>yr</a:t>
                </a:r>
                <a:r>
                  <a:rPr lang="en-US" sz="2000" baseline="0" dirty="0">
                    <a:solidFill>
                      <a:schemeClr val="tx1"/>
                    </a:solidFill>
                  </a:rPr>
                  <a:t> (Millions)</a:t>
                </a:r>
              </a:p>
            </c:rich>
          </c:tx>
          <c:layout/>
          <c:overlay val="0"/>
        </c:title>
        <c:numFmt formatCode="0.0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</c:spPr>
        <c:txPr>
          <a:bodyPr rot="0" vert="horz"/>
          <a:lstStyle/>
          <a:p>
            <a:pPr>
              <a:defRPr sz="2000" b="1" i="0" u="none" strike="noStrike" baseline="0">
                <a:ln>
                  <a:noFill/>
                </a:ln>
                <a:solidFill>
                  <a:schemeClr val="tx1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1522990560"/>
        <c:crosses val="autoZero"/>
        <c:crossBetween val="between"/>
      </c:valAx>
      <c:spPr>
        <a:noFill/>
        <a:ln w="12192">
          <a:noFill/>
        </a:ln>
      </c:spPr>
    </c:plotArea>
    <c:plotVisOnly val="1"/>
    <c:dispBlanksAs val="gap"/>
    <c:showDLblsOverMax val="0"/>
  </c:chart>
  <c:txPr>
    <a:bodyPr/>
    <a:lstStyle/>
    <a:p>
      <a:pPr>
        <a:defRPr sz="864" b="0" i="0" u="none" strike="noStrike" baseline="0">
          <a:solidFill>
            <a:srgbClr val="FFFFFF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2" tx1="lt1" bg2="dk1" tx2="lt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'[Worksheet in Book1]Sheet1'!$B$1</c:f>
              <c:strCache>
                <c:ptCount val="1"/>
                <c:pt idx="0">
                  <c:v>Men</c:v>
                </c:pt>
              </c:strCache>
            </c:strRef>
          </c:tx>
          <c:spPr>
            <a:solidFill>
              <a:srgbClr val="FF6600"/>
            </a:solidFill>
          </c:spPr>
          <c:invertIfNegative val="0"/>
          <c:cat>
            <c:strRef>
              <c:f>'[Worksheet in Book1]Sheet1'!$A$2:$A$7</c:f>
              <c:strCache>
                <c:ptCount val="6"/>
                <c:pt idx="0">
                  <c:v>20-34</c:v>
                </c:pt>
                <c:pt idx="1">
                  <c:v>35-44</c:v>
                </c:pt>
                <c:pt idx="2">
                  <c:v>45-54</c:v>
                </c:pt>
                <c:pt idx="3">
                  <c:v>55-64</c:v>
                </c:pt>
                <c:pt idx="4">
                  <c:v>65-74</c:v>
                </c:pt>
                <c:pt idx="5">
                  <c:v>75+</c:v>
                </c:pt>
              </c:strCache>
            </c:strRef>
          </c:cat>
          <c:val>
            <c:numRef>
              <c:f>'[Worksheet in Book1]Sheet1'!$B$2:$B$7</c:f>
              <c:numCache>
                <c:formatCode>General</c:formatCode>
                <c:ptCount val="6"/>
                <c:pt idx="0">
                  <c:v>13.4</c:v>
                </c:pt>
                <c:pt idx="1">
                  <c:v>23.2</c:v>
                </c:pt>
                <c:pt idx="2">
                  <c:v>36.200000000000003</c:v>
                </c:pt>
                <c:pt idx="3">
                  <c:v>53.7</c:v>
                </c:pt>
                <c:pt idx="4">
                  <c:v>64.7</c:v>
                </c:pt>
                <c:pt idx="5">
                  <c:v>64.099999999999994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EF-41AD-AFFD-6AED196683CD}"/>
            </c:ext>
          </c:extLst>
        </c:ser>
        <c:ser>
          <c:idx val="1"/>
          <c:order val="1"/>
          <c:tx>
            <c:strRef>
              <c:f>'[Worksheet in Book1]Sheet1'!$C$1</c:f>
              <c:strCache>
                <c:ptCount val="1"/>
                <c:pt idx="0">
                  <c:v>Women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cat>
            <c:strRef>
              <c:f>'[Worksheet in Book1]Sheet1'!$A$2:$A$7</c:f>
              <c:strCache>
                <c:ptCount val="6"/>
                <c:pt idx="0">
                  <c:v>20-34</c:v>
                </c:pt>
                <c:pt idx="1">
                  <c:v>35-44</c:v>
                </c:pt>
                <c:pt idx="2">
                  <c:v>45-54</c:v>
                </c:pt>
                <c:pt idx="3">
                  <c:v>55-64</c:v>
                </c:pt>
                <c:pt idx="4">
                  <c:v>65-74</c:v>
                </c:pt>
                <c:pt idx="5">
                  <c:v>75+</c:v>
                </c:pt>
              </c:strCache>
            </c:strRef>
          </c:cat>
          <c:val>
            <c:numRef>
              <c:f>'[Worksheet in Book1]Sheet1'!$C$2:$C$7</c:f>
              <c:numCache>
                <c:formatCode>General</c:formatCode>
                <c:ptCount val="6"/>
                <c:pt idx="0">
                  <c:v>6.2</c:v>
                </c:pt>
                <c:pt idx="1">
                  <c:v>16.5</c:v>
                </c:pt>
                <c:pt idx="2">
                  <c:v>35.9</c:v>
                </c:pt>
                <c:pt idx="3">
                  <c:v>55.8</c:v>
                </c:pt>
                <c:pt idx="4">
                  <c:v>69.599999999999994</c:v>
                </c:pt>
                <c:pt idx="5">
                  <c:v>76.400000000000006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2EF-41AD-AFFD-6AED196683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26907152"/>
        <c:axId val="426905976"/>
      </c:barChart>
      <c:catAx>
        <c:axId val="42690715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800" b="1" i="0" u="none" strike="noStrike" baseline="0">
                    <a:solidFill>
                      <a:srgbClr val="FFFFFF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Age (Years)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solidFill>
            <a:sysClr val="window" lastClr="FFFFFF"/>
          </a:solidFill>
          <a:ln>
            <a:solidFill>
              <a:sysClr val="windowText" lastClr="000000"/>
            </a:solidFill>
          </a:ln>
        </c:spPr>
        <c:txPr>
          <a:bodyPr/>
          <a:lstStyle/>
          <a:p>
            <a:pPr>
              <a:defRPr>
                <a:solidFill>
                  <a:schemeClr val="bg2">
                    <a:lumMod val="10000"/>
                  </a:schemeClr>
                </a:solidFill>
              </a:defRPr>
            </a:pPr>
            <a:endParaRPr lang="en-US"/>
          </a:p>
        </c:txPr>
        <c:crossAx val="426905976"/>
        <c:crosses val="autoZero"/>
        <c:auto val="1"/>
        <c:lblAlgn val="ctr"/>
        <c:lblOffset val="100"/>
        <c:noMultiLvlLbl val="0"/>
      </c:catAx>
      <c:valAx>
        <c:axId val="426905976"/>
        <c:scaling>
          <c:orientation val="minMax"/>
          <c:max val="80"/>
        </c:scaling>
        <c:delete val="0"/>
        <c:axPos val="l"/>
        <c:title>
          <c:tx>
            <c:rich>
              <a:bodyPr/>
              <a:lstStyle/>
              <a:p>
                <a:pPr>
                  <a:defRPr sz="1800" b="1" i="0" u="none" strike="noStrike" baseline="0">
                    <a:ln w="9525">
                      <a:solidFill>
                        <a:schemeClr val="tx1"/>
                      </a:solidFill>
                    </a:ln>
                    <a:solidFill>
                      <a:schemeClr val="tx2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 sz="2400" b="1" dirty="0">
                    <a:ln w="9525">
                      <a:solidFill>
                        <a:schemeClr val="tx1"/>
                      </a:solidFill>
                    </a:ln>
                    <a:solidFill>
                      <a:schemeClr val="bg2">
                        <a:lumMod val="10000"/>
                      </a:schemeClr>
                    </a:solidFill>
                  </a:rPr>
                  <a:t>Percent of Population</a:t>
                </a:r>
              </a:p>
            </c:rich>
          </c:tx>
          <c:layout>
            <c:manualLayout>
              <c:xMode val="edge"/>
              <c:yMode val="edge"/>
              <c:x val="1.2893800150012003E-2"/>
              <c:y val="0.21978053040917286"/>
            </c:manualLayout>
          </c:layout>
          <c:overlay val="0"/>
          <c:spPr>
            <a:noFill/>
          </c:spPr>
        </c:title>
        <c:numFmt formatCode="General" sourceLinked="1"/>
        <c:majorTickMark val="out"/>
        <c:minorTickMark val="none"/>
        <c:tickLblPos val="nextTo"/>
        <c:spPr>
          <a:ln>
            <a:solidFill>
              <a:sysClr val="windowText" lastClr="000000"/>
            </a:solidFill>
          </a:ln>
        </c:spPr>
        <c:txPr>
          <a:bodyPr/>
          <a:lstStyle/>
          <a:p>
            <a:pPr>
              <a:defRPr>
                <a:solidFill>
                  <a:schemeClr val="tx2">
                    <a:lumMod val="50000"/>
                  </a:schemeClr>
                </a:solidFill>
              </a:defRPr>
            </a:pPr>
            <a:endParaRPr lang="en-US"/>
          </a:p>
        </c:txPr>
        <c:crossAx val="42690715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Men</c:v>
                </c:pt>
              </c:strCache>
            </c:strRef>
          </c:tx>
          <c:spPr>
            <a:solidFill>
              <a:srgbClr val="EC8514"/>
            </a:solidFill>
            <a:ln>
              <a:solidFill>
                <a:schemeClr val="accent2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6600"/>
              </a:solidFill>
              <a:ln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302-4351-9D8B-E2B0CAB982F2}"/>
              </c:ext>
            </c:extLst>
          </c:dPt>
          <c:dPt>
            <c:idx val="1"/>
            <c:invertIfNegative val="0"/>
            <c:bubble3D val="0"/>
            <c:spPr>
              <a:solidFill>
                <a:srgbClr val="FF6600"/>
              </a:solidFill>
              <a:ln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1302-4351-9D8B-E2B0CAB982F2}"/>
              </c:ext>
            </c:extLst>
          </c:dPt>
          <c:dPt>
            <c:idx val="2"/>
            <c:invertIfNegative val="0"/>
            <c:bubble3D val="0"/>
            <c:spPr>
              <a:solidFill>
                <a:srgbClr val="FF6600"/>
              </a:solidFill>
              <a:ln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302-4351-9D8B-E2B0CAB982F2}"/>
              </c:ext>
            </c:extLst>
          </c:dPt>
          <c:dPt>
            <c:idx val="3"/>
            <c:invertIfNegative val="0"/>
            <c:bubble3D val="0"/>
            <c:spPr>
              <a:solidFill>
                <a:srgbClr val="FF6600"/>
              </a:solidFill>
              <a:ln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1302-4351-9D8B-E2B0CAB982F2}"/>
              </c:ext>
            </c:extLst>
          </c:dPt>
          <c:dPt>
            <c:idx val="4"/>
            <c:invertIfNegative val="0"/>
            <c:bubble3D val="0"/>
            <c:spPr>
              <a:solidFill>
                <a:srgbClr val="FF6600"/>
              </a:solidFill>
              <a:ln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302-4351-9D8B-E2B0CAB982F2}"/>
              </c:ext>
            </c:extLst>
          </c:dPt>
          <c:cat>
            <c:strRef>
              <c:f>Sheet1!$A$2:$A$6</c:f>
              <c:strCache>
                <c:ptCount val="5"/>
                <c:pt idx="0">
                  <c:v>30-39</c:v>
                </c:pt>
                <c:pt idx="1">
                  <c:v>40-49</c:v>
                </c:pt>
                <c:pt idx="2">
                  <c:v>50-59</c:v>
                </c:pt>
                <c:pt idx="3">
                  <c:v>60-69</c:v>
                </c:pt>
                <c:pt idx="4">
                  <c:v>&gt;70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13</c:v>
                </c:pt>
                <c:pt idx="1">
                  <c:v>23</c:v>
                </c:pt>
                <c:pt idx="2">
                  <c:v>44</c:v>
                </c:pt>
                <c:pt idx="3">
                  <c:v>52</c:v>
                </c:pt>
                <c:pt idx="4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02-4351-9D8B-E2B0CAB982F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Women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30-39</c:v>
                </c:pt>
                <c:pt idx="1">
                  <c:v>40-49</c:v>
                </c:pt>
                <c:pt idx="2">
                  <c:v>50-59</c:v>
                </c:pt>
                <c:pt idx="3">
                  <c:v>60-69</c:v>
                </c:pt>
                <c:pt idx="4">
                  <c:v>&gt;70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</c:v>
                </c:pt>
                <c:pt idx="1">
                  <c:v>11</c:v>
                </c:pt>
                <c:pt idx="2">
                  <c:v>35</c:v>
                </c:pt>
                <c:pt idx="3">
                  <c:v>57</c:v>
                </c:pt>
                <c:pt idx="4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02-4351-9D8B-E2B0CAB982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44076608"/>
        <c:axId val="944074312"/>
      </c:barChart>
      <c:catAx>
        <c:axId val="944076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4074312"/>
        <c:crosses val="autoZero"/>
        <c:auto val="1"/>
        <c:lblAlgn val="ctr"/>
        <c:lblOffset val="100"/>
        <c:noMultiLvlLbl val="0"/>
      </c:catAx>
      <c:valAx>
        <c:axId val="944074312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40766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12863862025935946"/>
          <c:y val="0.24822306858638593"/>
          <c:w val="0.25581521306325605"/>
          <c:h val="7.86807424596826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603489851181886"/>
          <c:y val="0.30796025496812901"/>
          <c:w val="0.64677537182852141"/>
          <c:h val="0.44983785498376683"/>
        </c:manualLayout>
      </c:layout>
      <c:scatterChart>
        <c:scatterStyle val="lineMarker"/>
        <c:varyColors val="0"/>
        <c:ser>
          <c:idx val="0"/>
          <c:order val="0"/>
          <c:tx>
            <c:v>Yanomami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50800" cap="rnd">
                <a:solidFill>
                  <a:schemeClr val="accent6"/>
                </a:solidFill>
                <a:prstDash val="solid"/>
              </a:ln>
              <a:effectLst/>
            </c:spPr>
            <c:trendlineType val="linear"/>
            <c:dispRSqr val="0"/>
            <c:dispEq val="0"/>
          </c:trendline>
          <c:xVal>
            <c:numRef>
              <c:f>Bloomberg_Yanomami_2_18_18!$C$87:$C$157</c:f>
              <c:numCache>
                <c:formatCode>0</c:formatCode>
                <c:ptCount val="71"/>
                <c:pt idx="0">
                  <c:v>2</c:v>
                </c:pt>
                <c:pt idx="1">
                  <c:v>52</c:v>
                </c:pt>
                <c:pt idx="2">
                  <c:v>8</c:v>
                </c:pt>
                <c:pt idx="3">
                  <c:v>7</c:v>
                </c:pt>
                <c:pt idx="4">
                  <c:v>6</c:v>
                </c:pt>
                <c:pt idx="5">
                  <c:v>19</c:v>
                </c:pt>
                <c:pt idx="6">
                  <c:v>26</c:v>
                </c:pt>
                <c:pt idx="7">
                  <c:v>30</c:v>
                </c:pt>
                <c:pt idx="8">
                  <c:v>4</c:v>
                </c:pt>
                <c:pt idx="9">
                  <c:v>33</c:v>
                </c:pt>
                <c:pt idx="10">
                  <c:v>35</c:v>
                </c:pt>
                <c:pt idx="11">
                  <c:v>35</c:v>
                </c:pt>
                <c:pt idx="12">
                  <c:v>60</c:v>
                </c:pt>
                <c:pt idx="13">
                  <c:v>9</c:v>
                </c:pt>
                <c:pt idx="14">
                  <c:v>51</c:v>
                </c:pt>
                <c:pt idx="15">
                  <c:v>46</c:v>
                </c:pt>
                <c:pt idx="16">
                  <c:v>2</c:v>
                </c:pt>
                <c:pt idx="17">
                  <c:v>15</c:v>
                </c:pt>
                <c:pt idx="18">
                  <c:v>7</c:v>
                </c:pt>
                <c:pt idx="19">
                  <c:v>29</c:v>
                </c:pt>
                <c:pt idx="20">
                  <c:v>12</c:v>
                </c:pt>
                <c:pt idx="21">
                  <c:v>7</c:v>
                </c:pt>
                <c:pt idx="22">
                  <c:v>11</c:v>
                </c:pt>
                <c:pt idx="23">
                  <c:v>60</c:v>
                </c:pt>
                <c:pt idx="24">
                  <c:v>8</c:v>
                </c:pt>
                <c:pt idx="25">
                  <c:v>30</c:v>
                </c:pt>
                <c:pt idx="26">
                  <c:v>21</c:v>
                </c:pt>
                <c:pt idx="27">
                  <c:v>18</c:v>
                </c:pt>
                <c:pt idx="28">
                  <c:v>39</c:v>
                </c:pt>
                <c:pt idx="29">
                  <c:v>18</c:v>
                </c:pt>
                <c:pt idx="30">
                  <c:v>11</c:v>
                </c:pt>
                <c:pt idx="31">
                  <c:v>6</c:v>
                </c:pt>
                <c:pt idx="32">
                  <c:v>9</c:v>
                </c:pt>
                <c:pt idx="33">
                  <c:v>12</c:v>
                </c:pt>
                <c:pt idx="34">
                  <c:v>36</c:v>
                </c:pt>
                <c:pt idx="35">
                  <c:v>20</c:v>
                </c:pt>
                <c:pt idx="36">
                  <c:v>20</c:v>
                </c:pt>
                <c:pt idx="37">
                  <c:v>13</c:v>
                </c:pt>
                <c:pt idx="38">
                  <c:v>32</c:v>
                </c:pt>
                <c:pt idx="39">
                  <c:v>20</c:v>
                </c:pt>
                <c:pt idx="40">
                  <c:v>40</c:v>
                </c:pt>
                <c:pt idx="41">
                  <c:v>9</c:v>
                </c:pt>
                <c:pt idx="42">
                  <c:v>12</c:v>
                </c:pt>
                <c:pt idx="43">
                  <c:v>11</c:v>
                </c:pt>
                <c:pt idx="44">
                  <c:v>34</c:v>
                </c:pt>
                <c:pt idx="45">
                  <c:v>15</c:v>
                </c:pt>
                <c:pt idx="46">
                  <c:v>35</c:v>
                </c:pt>
                <c:pt idx="47">
                  <c:v>10</c:v>
                </c:pt>
                <c:pt idx="48">
                  <c:v>42</c:v>
                </c:pt>
                <c:pt idx="49">
                  <c:v>40</c:v>
                </c:pt>
                <c:pt idx="50">
                  <c:v>8</c:v>
                </c:pt>
                <c:pt idx="51">
                  <c:v>2</c:v>
                </c:pt>
                <c:pt idx="52">
                  <c:v>51</c:v>
                </c:pt>
                <c:pt idx="53">
                  <c:v>33</c:v>
                </c:pt>
                <c:pt idx="54">
                  <c:v>40</c:v>
                </c:pt>
                <c:pt idx="55">
                  <c:v>25</c:v>
                </c:pt>
                <c:pt idx="56">
                  <c:v>8</c:v>
                </c:pt>
                <c:pt idx="57">
                  <c:v>40</c:v>
                </c:pt>
                <c:pt idx="58">
                  <c:v>20</c:v>
                </c:pt>
                <c:pt idx="59">
                  <c:v>14</c:v>
                </c:pt>
                <c:pt idx="60">
                  <c:v>1</c:v>
                </c:pt>
                <c:pt idx="61">
                  <c:v>34</c:v>
                </c:pt>
                <c:pt idx="62">
                  <c:v>10</c:v>
                </c:pt>
                <c:pt idx="63">
                  <c:v>31</c:v>
                </c:pt>
                <c:pt idx="64">
                  <c:v>15</c:v>
                </c:pt>
                <c:pt idx="65">
                  <c:v>29</c:v>
                </c:pt>
                <c:pt idx="66">
                  <c:v>17</c:v>
                </c:pt>
                <c:pt idx="67">
                  <c:v>45</c:v>
                </c:pt>
                <c:pt idx="68">
                  <c:v>23</c:v>
                </c:pt>
                <c:pt idx="69">
                  <c:v>17</c:v>
                </c:pt>
                <c:pt idx="70">
                  <c:v>10</c:v>
                </c:pt>
              </c:numCache>
            </c:numRef>
          </c:xVal>
          <c:yVal>
            <c:numRef>
              <c:f>Bloomberg_Yanomami_2_18_18!$D$87:$D$157</c:f>
              <c:numCache>
                <c:formatCode>General</c:formatCode>
                <c:ptCount val="71"/>
                <c:pt idx="0">
                  <c:v>78.666666669999998</c:v>
                </c:pt>
                <c:pt idx="1">
                  <c:v>78.666666669999998</c:v>
                </c:pt>
                <c:pt idx="2">
                  <c:v>79.333333330000002</c:v>
                </c:pt>
                <c:pt idx="3">
                  <c:v>80</c:v>
                </c:pt>
                <c:pt idx="4">
                  <c:v>81.333333330000002</c:v>
                </c:pt>
                <c:pt idx="5">
                  <c:v>83.333333330000002</c:v>
                </c:pt>
                <c:pt idx="6">
                  <c:v>84.666666669999998</c:v>
                </c:pt>
                <c:pt idx="7">
                  <c:v>84.666666669999998</c:v>
                </c:pt>
                <c:pt idx="8">
                  <c:v>84.666666669999998</c:v>
                </c:pt>
                <c:pt idx="9">
                  <c:v>85.333333330000002</c:v>
                </c:pt>
                <c:pt idx="10">
                  <c:v>85.333333330000002</c:v>
                </c:pt>
                <c:pt idx="11">
                  <c:v>86</c:v>
                </c:pt>
                <c:pt idx="12">
                  <c:v>86</c:v>
                </c:pt>
                <c:pt idx="13">
                  <c:v>86.666666669999998</c:v>
                </c:pt>
                <c:pt idx="14">
                  <c:v>86.666666669999998</c:v>
                </c:pt>
                <c:pt idx="15">
                  <c:v>88</c:v>
                </c:pt>
                <c:pt idx="16">
                  <c:v>88</c:v>
                </c:pt>
                <c:pt idx="17">
                  <c:v>88</c:v>
                </c:pt>
                <c:pt idx="18">
                  <c:v>88.666666669999998</c:v>
                </c:pt>
                <c:pt idx="19">
                  <c:v>89.333333330000002</c:v>
                </c:pt>
                <c:pt idx="20">
                  <c:v>89.333333330000002</c:v>
                </c:pt>
                <c:pt idx="21">
                  <c:v>90</c:v>
                </c:pt>
                <c:pt idx="22">
                  <c:v>90</c:v>
                </c:pt>
                <c:pt idx="23">
                  <c:v>90</c:v>
                </c:pt>
                <c:pt idx="24">
                  <c:v>90.666666669999998</c:v>
                </c:pt>
                <c:pt idx="25">
                  <c:v>91.333333330000002</c:v>
                </c:pt>
                <c:pt idx="26">
                  <c:v>92</c:v>
                </c:pt>
                <c:pt idx="27">
                  <c:v>92</c:v>
                </c:pt>
                <c:pt idx="28">
                  <c:v>92</c:v>
                </c:pt>
                <c:pt idx="29">
                  <c:v>93.333333330000002</c:v>
                </c:pt>
                <c:pt idx="30">
                  <c:v>94.666666669999998</c:v>
                </c:pt>
                <c:pt idx="31">
                  <c:v>94.666666669999998</c:v>
                </c:pt>
                <c:pt idx="32">
                  <c:v>94.666666669999998</c:v>
                </c:pt>
                <c:pt idx="33">
                  <c:v>95.333333330000002</c:v>
                </c:pt>
                <c:pt idx="34">
                  <c:v>96</c:v>
                </c:pt>
                <c:pt idx="35">
                  <c:v>96</c:v>
                </c:pt>
                <c:pt idx="36">
                  <c:v>96</c:v>
                </c:pt>
                <c:pt idx="37">
                  <c:v>96.666666669999998</c:v>
                </c:pt>
                <c:pt idx="38">
                  <c:v>96.666666669999998</c:v>
                </c:pt>
                <c:pt idx="39">
                  <c:v>96.666666669999998</c:v>
                </c:pt>
                <c:pt idx="40">
                  <c:v>97.333333330000002</c:v>
                </c:pt>
                <c:pt idx="41">
                  <c:v>97.333333330000002</c:v>
                </c:pt>
                <c:pt idx="42">
                  <c:v>98</c:v>
                </c:pt>
                <c:pt idx="43">
                  <c:v>98</c:v>
                </c:pt>
                <c:pt idx="44">
                  <c:v>98.666666669999998</c:v>
                </c:pt>
                <c:pt idx="45">
                  <c:v>98.666666669999998</c:v>
                </c:pt>
                <c:pt idx="46">
                  <c:v>99.333333330000002</c:v>
                </c:pt>
                <c:pt idx="47">
                  <c:v>99.333333330000002</c:v>
                </c:pt>
                <c:pt idx="48">
                  <c:v>99.333333330000002</c:v>
                </c:pt>
                <c:pt idx="49">
                  <c:v>99.333333330000002</c:v>
                </c:pt>
                <c:pt idx="50">
                  <c:v>100</c:v>
                </c:pt>
                <c:pt idx="51">
                  <c:v>100.66666669999999</c:v>
                </c:pt>
                <c:pt idx="52">
                  <c:v>101</c:v>
                </c:pt>
                <c:pt idx="53">
                  <c:v>102</c:v>
                </c:pt>
                <c:pt idx="54">
                  <c:v>102.66666669999999</c:v>
                </c:pt>
                <c:pt idx="55">
                  <c:v>102.66666669999999</c:v>
                </c:pt>
                <c:pt idx="56">
                  <c:v>103.33333330000001</c:v>
                </c:pt>
                <c:pt idx="57">
                  <c:v>103.33333330000001</c:v>
                </c:pt>
                <c:pt idx="58">
                  <c:v>103.33333330000001</c:v>
                </c:pt>
                <c:pt idx="59">
                  <c:v>103.33333330000001</c:v>
                </c:pt>
                <c:pt idx="60">
                  <c:v>104</c:v>
                </c:pt>
                <c:pt idx="61">
                  <c:v>104</c:v>
                </c:pt>
                <c:pt idx="62">
                  <c:v>107.33333330000001</c:v>
                </c:pt>
                <c:pt idx="63">
                  <c:v>107.33333330000001</c:v>
                </c:pt>
                <c:pt idx="64">
                  <c:v>108</c:v>
                </c:pt>
                <c:pt idx="65">
                  <c:v>108.66666669999999</c:v>
                </c:pt>
                <c:pt idx="66">
                  <c:v>108.66666669999999</c:v>
                </c:pt>
                <c:pt idx="67">
                  <c:v>108.66666669999999</c:v>
                </c:pt>
                <c:pt idx="68">
                  <c:v>110</c:v>
                </c:pt>
                <c:pt idx="69">
                  <c:v>112</c:v>
                </c:pt>
                <c:pt idx="70">
                  <c:v>112.66666669999999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D0B-584F-ABF3-ED8E5FF713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8161128"/>
        <c:axId val="218161912"/>
      </c:scatterChart>
      <c:valAx>
        <c:axId val="218161128"/>
        <c:scaling>
          <c:orientation val="minMax"/>
          <c:max val="6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800" dirty="0"/>
                  <a:t>Age (yr)</a:t>
                </a:r>
              </a:p>
            </c:rich>
          </c:tx>
          <c:layout>
            <c:manualLayout>
              <c:xMode val="edge"/>
              <c:yMode val="edge"/>
              <c:x val="0.4439114170124977"/>
              <c:y val="0.8664846164182387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8161912"/>
        <c:crosses val="autoZero"/>
        <c:crossBetween val="midCat"/>
      </c:valAx>
      <c:valAx>
        <c:axId val="218161912"/>
        <c:scaling>
          <c:orientation val="minMax"/>
          <c:max val="135"/>
          <c:min val="7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/>
                  <a:t>Systolic Blood Pressure (mmHg)</a:t>
                </a:r>
              </a:p>
            </c:rich>
          </c:tx>
          <c:layout>
            <c:manualLayout>
              <c:xMode val="edge"/>
              <c:yMode val="edge"/>
              <c:x val="5.7868170473870981E-2"/>
              <c:y val="0.1653900152255485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8161128"/>
        <c:crosses val="autoZero"/>
        <c:crossBetween val="midCat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9022305517218"/>
          <c:y val="0.118132857913035"/>
          <c:w val="0.86097769448278205"/>
          <c:h val="0.821261853828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Sodium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Japan</c:v>
                </c:pt>
                <c:pt idx="1">
                  <c:v>China</c:v>
                </c:pt>
                <c:pt idx="2">
                  <c:v>UK</c:v>
                </c:pt>
                <c:pt idx="3">
                  <c:v>US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4662</c:v>
                </c:pt>
                <c:pt idx="1">
                  <c:v>3991</c:v>
                </c:pt>
                <c:pt idx="2">
                  <c:v>3407</c:v>
                </c:pt>
                <c:pt idx="3">
                  <c:v>3660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87-4A3C-8AC4-DF1317D8526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Sodium Added to Food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Japan</c:v>
                </c:pt>
                <c:pt idx="1">
                  <c:v>China</c:v>
                </c:pt>
                <c:pt idx="2">
                  <c:v>UK</c:v>
                </c:pt>
                <c:pt idx="3">
                  <c:v>US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441</c:v>
                </c:pt>
                <c:pt idx="1">
                  <c:v>3025</c:v>
                </c:pt>
                <c:pt idx="2">
                  <c:v>169</c:v>
                </c:pt>
                <c:pt idx="3">
                  <c:v>1061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787-4A3C-8AC4-DF1317D852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13435544"/>
        <c:axId val="-2113432536"/>
      </c:barChart>
      <c:catAx>
        <c:axId val="-2113435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 rot="0" vert="horz" anchor="ctr" anchorCtr="1"/>
          <a:lstStyle/>
          <a:p>
            <a:pPr>
              <a:defRPr sz="1600"/>
            </a:pPr>
            <a:endParaRPr lang="en-US"/>
          </a:p>
        </c:txPr>
        <c:crossAx val="-2113432536"/>
        <c:crosses val="autoZero"/>
        <c:auto val="1"/>
        <c:lblAlgn val="ctr"/>
        <c:lblOffset val="100"/>
        <c:noMultiLvlLbl val="0"/>
      </c:catAx>
      <c:valAx>
        <c:axId val="-211343253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mg of sodium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 rot="-60000000" vert="horz"/>
          <a:lstStyle/>
          <a:p>
            <a:pPr>
              <a:defRPr/>
            </a:pPr>
            <a:endParaRPr lang="en-US"/>
          </a:p>
        </c:txPr>
        <c:crossAx val="-2113435544"/>
        <c:crosses val="autoZero"/>
        <c:crossBetween val="between"/>
        <c:majorUnit val="1000"/>
      </c:valAx>
    </c:plotArea>
    <c:legend>
      <c:legendPos val="t"/>
      <c:layout>
        <c:manualLayout>
          <c:xMode val="edge"/>
          <c:yMode val="edge"/>
          <c:x val="0.32368735986980302"/>
          <c:y val="8.6340333456037498E-3"/>
          <c:w val="0.59003472569276005"/>
          <c:h val="0.143082627784412"/>
        </c:manualLayout>
      </c:layout>
      <c:overlay val="0"/>
      <c:txPr>
        <a:bodyPr rot="0" vert="horz"/>
        <a:lstStyle/>
        <a:p>
          <a:pPr>
            <a:defRPr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443882267133781"/>
          <c:y val="0"/>
          <c:w val="0.49070119135497348"/>
          <c:h val="0.90574858235458566"/>
        </c:manualLayout>
      </c:layout>
      <c:pieChart>
        <c:varyColors val="1"/>
        <c:ser>
          <c:idx val="0"/>
          <c:order val="0"/>
          <c:tx>
            <c:strRef>
              <c:f>Sheet1!$A$2</c:f>
              <c:strCache>
                <c:ptCount val="1"/>
              </c:strCache>
            </c:strRef>
          </c:tx>
          <c:spPr>
            <a:solidFill>
              <a:schemeClr val="accent2"/>
            </a:solidFill>
            <a:ln w="38100">
              <a:solidFill>
                <a:schemeClr val="bg1"/>
              </a:solidFill>
              <a:prstDash val="solid"/>
            </a:ln>
          </c:spPr>
          <c:explosion val="16"/>
          <c:dPt>
            <c:idx val="0"/>
            <c:bubble3D val="0"/>
            <c:explosion val="0"/>
            <c:spPr>
              <a:solidFill>
                <a:srgbClr val="EC8514"/>
              </a:solidFill>
              <a:ln w="38100">
                <a:solidFill>
                  <a:schemeClr val="bg1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1-23AF-4C50-9FD3-ED299A5100FE}"/>
              </c:ext>
            </c:extLst>
          </c:dPt>
          <c:dPt>
            <c:idx val="1"/>
            <c:bubble3D val="0"/>
            <c:explosion val="0"/>
            <c:spPr>
              <a:solidFill>
                <a:srgbClr val="92D050"/>
              </a:solidFill>
              <a:ln w="38100">
                <a:solidFill>
                  <a:schemeClr val="bg1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3-23AF-4C50-9FD3-ED299A5100FE}"/>
              </c:ext>
            </c:extLst>
          </c:dPt>
          <c:dPt>
            <c:idx val="2"/>
            <c:bubble3D val="0"/>
            <c:explosion val="0"/>
            <c:spPr>
              <a:solidFill>
                <a:srgbClr val="FFCD2F"/>
              </a:solidFill>
              <a:ln w="38100">
                <a:solidFill>
                  <a:schemeClr val="bg1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5-23AF-4C50-9FD3-ED299A5100FE}"/>
              </c:ext>
            </c:extLst>
          </c:dPt>
          <c:dPt>
            <c:idx val="3"/>
            <c:bubble3D val="0"/>
            <c:explosion val="0"/>
            <c:spPr>
              <a:solidFill>
                <a:schemeClr val="accent1"/>
              </a:solidFill>
              <a:ln w="38100">
                <a:solidFill>
                  <a:schemeClr val="bg1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7-23AF-4C50-9FD3-ED299A5100FE}"/>
              </c:ext>
            </c:extLst>
          </c:dPt>
          <c:cat>
            <c:strRef>
              <c:f>Sheet1!$B$1:$E$1</c:f>
              <c:strCache>
                <c:ptCount val="4"/>
                <c:pt idx="0">
                  <c:v>Processed and Restaurant Food</c:v>
                </c:pt>
                <c:pt idx="1">
                  <c:v>Naturally Occurring</c:v>
                </c:pt>
                <c:pt idx="2">
                  <c:v>Homecooking</c:v>
                </c:pt>
                <c:pt idx="3">
                  <c:v>At the Table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71</c:v>
                </c:pt>
                <c:pt idx="1">
                  <c:v>14</c:v>
                </c:pt>
                <c:pt idx="2">
                  <c:v>6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3AF-4C50-9FD3-ED299A5100FE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 </c:v>
                </c:pt>
              </c:strCache>
            </c:strRef>
          </c:tx>
          <c:spPr>
            <a:solidFill>
              <a:schemeClr val="accent2"/>
            </a:solidFill>
            <a:ln w="10242">
              <a:solidFill>
                <a:schemeClr val="tx1"/>
              </a:solidFill>
              <a:prstDash val="solid"/>
            </a:ln>
          </c:spPr>
          <c:dPt>
            <c:idx val="0"/>
            <c:bubble3D val="0"/>
            <c:spPr>
              <a:solidFill>
                <a:schemeClr val="accent1"/>
              </a:solidFill>
              <a:ln w="10242">
                <a:solidFill>
                  <a:schemeClr val="tx1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A-23AF-4C50-9FD3-ED299A5100FE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B-23AF-4C50-9FD3-ED299A5100FE}"/>
              </c:ext>
            </c:extLst>
          </c:dPt>
          <c:dPt>
            <c:idx val="2"/>
            <c:bubble3D val="0"/>
            <c:spPr>
              <a:solidFill>
                <a:schemeClr val="hlink"/>
              </a:solidFill>
              <a:ln w="10242">
                <a:solidFill>
                  <a:schemeClr val="tx1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D-23AF-4C50-9FD3-ED299A5100FE}"/>
              </c:ext>
            </c:extLst>
          </c:dPt>
          <c:dPt>
            <c:idx val="3"/>
            <c:bubble3D val="0"/>
            <c:spPr>
              <a:solidFill>
                <a:schemeClr val="folHlink"/>
              </a:solidFill>
              <a:ln w="10242">
                <a:solidFill>
                  <a:schemeClr val="tx1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F-23AF-4C50-9FD3-ED299A5100FE}"/>
              </c:ext>
            </c:extLst>
          </c:dPt>
          <c:cat>
            <c:strRef>
              <c:f>Sheet1!$B$1:$E$1</c:f>
              <c:strCache>
                <c:ptCount val="4"/>
                <c:pt idx="0">
                  <c:v>Processed and Restaurant Food</c:v>
                </c:pt>
                <c:pt idx="1">
                  <c:v>Naturally Occurring</c:v>
                </c:pt>
                <c:pt idx="2">
                  <c:v>Homecooking</c:v>
                </c:pt>
                <c:pt idx="3">
                  <c:v>At the Table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10-23AF-4C50-9FD3-ED299A5100FE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 </c:v>
                </c:pt>
              </c:strCache>
            </c:strRef>
          </c:tx>
          <c:spPr>
            <a:solidFill>
              <a:schemeClr val="hlink"/>
            </a:solidFill>
            <a:ln w="10242">
              <a:solidFill>
                <a:schemeClr val="tx1"/>
              </a:solidFill>
              <a:prstDash val="solid"/>
            </a:ln>
          </c:spPr>
          <c:dPt>
            <c:idx val="0"/>
            <c:bubble3D val="0"/>
            <c:spPr>
              <a:solidFill>
                <a:schemeClr val="accent1"/>
              </a:solidFill>
              <a:ln w="10242">
                <a:solidFill>
                  <a:schemeClr val="tx1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12-23AF-4C50-9FD3-ED299A5100F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0242">
                <a:solidFill>
                  <a:schemeClr val="tx1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14-23AF-4C50-9FD3-ED299A5100FE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15-23AF-4C50-9FD3-ED299A5100FE}"/>
              </c:ext>
            </c:extLst>
          </c:dPt>
          <c:dPt>
            <c:idx val="3"/>
            <c:bubble3D val="0"/>
            <c:spPr>
              <a:solidFill>
                <a:schemeClr val="folHlink"/>
              </a:solidFill>
              <a:ln w="10242">
                <a:solidFill>
                  <a:schemeClr val="tx1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17-23AF-4C50-9FD3-ED299A5100FE}"/>
              </c:ext>
            </c:extLst>
          </c:dPt>
          <c:cat>
            <c:strRef>
              <c:f>Sheet1!$B$1:$E$1</c:f>
              <c:strCache>
                <c:ptCount val="4"/>
                <c:pt idx="0">
                  <c:v>Processed and Restaurant Food</c:v>
                </c:pt>
                <c:pt idx="1">
                  <c:v>Naturally Occurring</c:v>
                </c:pt>
                <c:pt idx="2">
                  <c:v>Homecooking</c:v>
                </c:pt>
                <c:pt idx="3">
                  <c:v>At the Table</c:v>
                </c:pt>
              </c:strCache>
            </c:strRef>
          </c:cat>
          <c:val>
            <c:numRef>
              <c:f>Sheet1!$B$4:$E$4</c:f>
              <c:numCache>
                <c:formatCode>General</c:formatCode>
                <c:ptCount val="4"/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23AF-4C50-9FD3-ED299A5100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360"/>
      </c:pieChart>
      <c:spPr>
        <a:noFill/>
        <a:ln w="20484">
          <a:noFill/>
        </a:ln>
      </c:spPr>
    </c:plotArea>
    <c:legend>
      <c:legendPos val="r"/>
      <c:layout>
        <c:manualLayout>
          <c:xMode val="edge"/>
          <c:yMode val="edge"/>
          <c:x val="1.7364338310568071E-2"/>
          <c:y val="4.2181268295280482E-2"/>
          <c:w val="0.24852414543609982"/>
          <c:h val="0.47734060025037139"/>
        </c:manualLayout>
      </c:layout>
      <c:overlay val="1"/>
      <c:txPr>
        <a:bodyPr/>
        <a:lstStyle/>
        <a:p>
          <a:pPr>
            <a:defRPr b="0"/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</c:spPr>
  <c:txPr>
    <a:bodyPr/>
    <a:lstStyle/>
    <a:p>
      <a:pPr>
        <a:defRPr sz="1452" b="1" i="0" u="none" strike="noStrike" baseline="0">
          <a:solidFill>
            <a:schemeClr val="tx1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  <c:userShapes r:id="rId2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High Income Countries</c:v>
                </c:pt>
              </c:strCache>
            </c:strRef>
          </c:tx>
          <c:spPr>
            <a:solidFill>
              <a:srgbClr val="FF6600"/>
            </a:solidFill>
          </c:spPr>
          <c:invertIfNegative val="0"/>
          <c:cat>
            <c:strRef>
              <c:f>Sheet1!$A$2:$A$7</c:f>
              <c:strCache>
                <c:ptCount val="6"/>
                <c:pt idx="0">
                  <c:v>High BP</c:v>
                </c:pt>
                <c:pt idx="1">
                  <c:v>High blood glucose </c:v>
                </c:pt>
                <c:pt idx="2">
                  <c:v>Physical inactivity </c:v>
                </c:pt>
                <c:pt idx="3">
                  <c:v>Overweight/obesity </c:v>
                </c:pt>
                <c:pt idx="4">
                  <c:v>High cholesterol </c:v>
                </c:pt>
                <c:pt idx="5">
                  <c:v>Low fruit and vegetable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18.29</c:v>
                </c:pt>
                <c:pt idx="1">
                  <c:v>10.57</c:v>
                </c:pt>
                <c:pt idx="2">
                  <c:v>3.1</c:v>
                </c:pt>
                <c:pt idx="3">
                  <c:v>10.64</c:v>
                </c:pt>
                <c:pt idx="4">
                  <c:v>8.43</c:v>
                </c:pt>
                <c:pt idx="5">
                  <c:v>3.13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7B-9B45-A3DE-C8E83F41199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Low and Middle Income Countries </c:v>
                </c:pt>
              </c:strCache>
            </c:strRef>
          </c:tx>
          <c:spPr>
            <a:solidFill>
              <a:srgbClr val="FFFF00"/>
            </a:solidFill>
          </c:spPr>
          <c:invertIfNegative val="0"/>
          <c:cat>
            <c:strRef>
              <c:f>Sheet1!$A$2:$A$7</c:f>
              <c:strCache>
                <c:ptCount val="6"/>
                <c:pt idx="0">
                  <c:v>High BP</c:v>
                </c:pt>
                <c:pt idx="1">
                  <c:v>High blood glucose </c:v>
                </c:pt>
                <c:pt idx="2">
                  <c:v>Physical inactivity </c:v>
                </c:pt>
                <c:pt idx="3">
                  <c:v>Overweight/obesity </c:v>
                </c:pt>
                <c:pt idx="4">
                  <c:v>High cholesterol </c:v>
                </c:pt>
                <c:pt idx="5">
                  <c:v>Low fruit and vegetable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17.079999999999998</c:v>
                </c:pt>
                <c:pt idx="1">
                  <c:v>13.475</c:v>
                </c:pt>
                <c:pt idx="2">
                  <c:v>2.04</c:v>
                </c:pt>
                <c:pt idx="3">
                  <c:v>10.095000000000001</c:v>
                </c:pt>
                <c:pt idx="4">
                  <c:v>10.08</c:v>
                </c:pt>
                <c:pt idx="5">
                  <c:v>4.18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7B-9B45-A3DE-C8E83F4119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42675680"/>
        <c:axId val="1"/>
      </c:barChart>
      <c:catAx>
        <c:axId val="4426756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-2700000" vert="horz"/>
          <a:lstStyle/>
          <a:p>
            <a:pPr>
              <a:defRPr sz="2000" b="0" i="0" u="none" strike="noStrike" baseline="0">
                <a:solidFill>
                  <a:schemeClr val="tx1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2000" b="0" i="0" u="none" strike="noStrike" baseline="0">
                    <a:solidFill>
                      <a:schemeClr val="tx1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 sz="2000" b="0">
                    <a:solidFill>
                      <a:schemeClr val="tx1"/>
                    </a:solidFill>
                  </a:rPr>
                  <a:t>Percentage of Deaths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 sz="2000" b="0" i="0" u="none" strike="noStrike" baseline="0">
                <a:solidFill>
                  <a:srgbClr val="FFFFFF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442675680"/>
        <c:crosses val="autoZero"/>
        <c:crossBetween val="between"/>
        <c:majorUnit val="5"/>
      </c:valAx>
      <c:spPr>
        <a:noFill/>
        <a:ln w="12185">
          <a:noFill/>
        </a:ln>
      </c:spPr>
    </c:plotArea>
    <c:legend>
      <c:legendPos val="r"/>
      <c:legendEntry>
        <c:idx val="0"/>
        <c:txPr>
          <a:bodyPr/>
          <a:lstStyle/>
          <a:p>
            <a:pPr>
              <a:defRPr sz="2400" b="0" i="0" u="none" strike="noStrike" baseline="0">
                <a:solidFill>
                  <a:schemeClr val="tx1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</c:legendEntry>
      <c:legendEntry>
        <c:idx val="1"/>
        <c:txPr>
          <a:bodyPr/>
          <a:lstStyle/>
          <a:p>
            <a:pPr>
              <a:defRPr sz="2400" b="0" i="0" u="none" strike="noStrike" baseline="0">
                <a:solidFill>
                  <a:schemeClr val="tx1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</c:legendEntry>
      <c:layout>
        <c:manualLayout>
          <c:xMode val="edge"/>
          <c:yMode val="edge"/>
          <c:x val="0.33288076174466957"/>
          <c:y val="2.3114757186452169E-2"/>
          <c:w val="0.65694439529328497"/>
          <c:h val="0.17433786685755193"/>
        </c:manualLayout>
      </c:layout>
      <c:overlay val="1"/>
      <c:txPr>
        <a:bodyPr/>
        <a:lstStyle/>
        <a:p>
          <a:pPr>
            <a:defRPr sz="2400" b="0" i="0" u="none" strike="noStrike" baseline="0">
              <a:solidFill>
                <a:schemeClr val="tx1"/>
              </a:solidFill>
              <a:latin typeface="Arial"/>
              <a:ea typeface="Arial"/>
              <a:cs typeface="Arial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864" b="0" i="0" u="none" strike="noStrike" baseline="0">
          <a:solidFill>
            <a:srgbClr val="FFFFFF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6.6939225746944594E-2"/>
          <c:y val="0.114965111068434"/>
          <c:w val="0.76553939438125795"/>
          <c:h val="0.685168217609162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4">
                  <a:lumMod val="5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1-B06A-4EF2-8624-1137B354E3FD}"/>
              </c:ext>
            </c:extLst>
          </c:dPt>
          <c:dPt>
            <c:idx val="1"/>
            <c:invertIfNegative val="0"/>
            <c:bubble3D val="0"/>
            <c:spPr>
              <a:solidFill>
                <a:srgbClr val="CF5748"/>
              </a:solidFill>
            </c:spPr>
            <c:extLst>
              <c:ext xmlns:c16="http://schemas.microsoft.com/office/drawing/2014/chart" uri="{C3380CC4-5D6E-409C-BE32-E72D297353CC}">
                <c16:uniqueId val="{00000001-84AB-464D-AD35-2E3FD3E65D85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5-B06A-4EF2-8624-1137B354E3FD}"/>
              </c:ext>
            </c:extLst>
          </c:dPt>
          <c:dPt>
            <c:idx val="3"/>
            <c:invertIfNegative val="0"/>
            <c:bubble3D val="0"/>
            <c:spPr>
              <a:solidFill>
                <a:srgbClr val="008000"/>
              </a:solidFill>
            </c:spPr>
            <c:extLst>
              <c:ext xmlns:c16="http://schemas.microsoft.com/office/drawing/2014/chart" uri="{C3380CC4-5D6E-409C-BE32-E72D297353CC}">
                <c16:uniqueId val="{00000007-B06A-4EF2-8624-1137B354E3FD}"/>
              </c:ext>
            </c:extLst>
          </c:dPt>
          <c:cat>
            <c:strRef>
              <c:f>Sheet1!$A$2:$A$5</c:f>
              <c:strCache>
                <c:ptCount val="4"/>
                <c:pt idx="0">
                  <c:v>Have high blood pressure</c:v>
                </c:pt>
                <c:pt idx="1">
                  <c:v>Aware</c:v>
                </c:pt>
                <c:pt idx="2">
                  <c:v>Treated</c:v>
                </c:pt>
                <c:pt idx="3">
                  <c:v>Controlled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0.52400000000000002</c:v>
                </c:pt>
                <c:pt idx="2">
                  <c:v>0.34899999999999998</c:v>
                </c:pt>
                <c:pt idx="3">
                  <c:v>0.13700000000000001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06A-4EF2-8624-1137B354E3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237937416"/>
        <c:axId val="1237940968"/>
      </c:barChart>
      <c:catAx>
        <c:axId val="12379374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txPr>
          <a:bodyPr/>
          <a:lstStyle/>
          <a:p>
            <a:pPr>
              <a:defRPr sz="2000" b="1">
                <a:solidFill>
                  <a:srgbClr val="000000"/>
                </a:solidFill>
                <a:latin typeface="Calibri"/>
                <a:cs typeface="Calibri"/>
              </a:defRPr>
            </a:pPr>
            <a:endParaRPr lang="en-US"/>
          </a:p>
        </c:txPr>
        <c:crossAx val="1237940968"/>
        <c:crosses val="autoZero"/>
        <c:auto val="1"/>
        <c:lblAlgn val="ctr"/>
        <c:lblOffset val="100"/>
        <c:noMultiLvlLbl val="0"/>
      </c:catAx>
      <c:valAx>
        <c:axId val="1237940968"/>
        <c:scaling>
          <c:orientation val="minMax"/>
          <c:max val="1"/>
        </c:scaling>
        <c:delete val="0"/>
        <c:axPos val="l"/>
        <c:majorGridlines>
          <c:spPr>
            <a:ln>
              <a:noFill/>
            </a:ln>
          </c:spPr>
        </c:majorGridlines>
        <c:numFmt formatCode="0%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txPr>
          <a:bodyPr/>
          <a:lstStyle/>
          <a:p>
            <a:pPr>
              <a:defRPr sz="2000" b="1">
                <a:solidFill>
                  <a:srgbClr val="000000"/>
                </a:solidFill>
                <a:latin typeface="Calibri"/>
                <a:cs typeface="Calibri"/>
              </a:defRPr>
            </a:pPr>
            <a:endParaRPr lang="en-US"/>
          </a:p>
        </c:txPr>
        <c:crossAx val="1237937416"/>
        <c:crosses val="autoZero"/>
        <c:crossBetween val="between"/>
        <c:majorUnit val="0.2"/>
      </c:valAx>
      <c:spPr>
        <a:ln w="3175"/>
      </c:spPr>
    </c:plotArea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0.8266</cdr:x>
      <cdr:y>0.56354</cdr:y>
    </cdr:from>
    <cdr:to>
      <cdr:x>1</cdr:x>
      <cdr:y>0.66831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2BDCF0E4-95EE-B04E-9729-2EF075469785}"/>
            </a:ext>
          </a:extLst>
        </cdr:cNvPr>
        <cdr:cNvSpPr txBox="1"/>
      </cdr:nvSpPr>
      <cdr:spPr>
        <a:xfrm xmlns:a="http://schemas.openxmlformats.org/drawingml/2006/main">
          <a:off x="8337711" y="2965099"/>
          <a:ext cx="1749043" cy="55125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400" dirty="0"/>
            <a:t>0.0 mmHg/yr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0.26906</cdr:x>
      <cdr:y>0.06698</cdr:y>
    </cdr:from>
    <cdr:to>
      <cdr:x>0.39119</cdr:x>
      <cdr:y>0.14682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2014582" y="271690"/>
          <a:ext cx="914400" cy="3238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600" dirty="0" smtClean="0"/>
            <a:t>71%</a:t>
          </a:r>
          <a:endParaRPr lang="en-US" sz="1600" dirty="0"/>
        </a:p>
      </cdr:txBody>
    </cdr:sp>
  </cdr:relSizeAnchor>
  <cdr:relSizeAnchor xmlns:cdr="http://schemas.openxmlformats.org/drawingml/2006/chartDrawing">
    <cdr:from>
      <cdr:x>0.26906</cdr:x>
      <cdr:y>0.15934</cdr:y>
    </cdr:from>
    <cdr:to>
      <cdr:x>0.39119</cdr:x>
      <cdr:y>0.23918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2014582" y="646340"/>
          <a:ext cx="914400" cy="3238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dirty="0" smtClean="0"/>
            <a:t>14%</a:t>
          </a:r>
          <a:endParaRPr lang="en-US" sz="1600" dirty="0"/>
        </a:p>
      </cdr:txBody>
    </cdr:sp>
  </cdr:relSizeAnchor>
  <cdr:relSizeAnchor xmlns:cdr="http://schemas.openxmlformats.org/drawingml/2006/chartDrawing">
    <cdr:from>
      <cdr:x>0.26906</cdr:x>
      <cdr:y>0.27283</cdr:y>
    </cdr:from>
    <cdr:to>
      <cdr:x>0.34156</cdr:x>
      <cdr:y>0.35267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2014582" y="1106715"/>
          <a:ext cx="542812" cy="3238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dirty="0" smtClean="0"/>
            <a:t>6%</a:t>
          </a:r>
          <a:endParaRPr lang="en-US" sz="1600" dirty="0"/>
        </a:p>
      </cdr:txBody>
    </cdr:sp>
  </cdr:relSizeAnchor>
  <cdr:relSizeAnchor xmlns:cdr="http://schemas.openxmlformats.org/drawingml/2006/chartDrawing">
    <cdr:from>
      <cdr:x>0.26949</cdr:x>
      <cdr:y>0.37928</cdr:y>
    </cdr:from>
    <cdr:to>
      <cdr:x>0.34199</cdr:x>
      <cdr:y>0.45912</cdr:y>
    </cdr:to>
    <cdr:sp macro="" textlink="">
      <cdr:nvSpPr>
        <cdr:cNvPr id="5" name="TextBox 1"/>
        <cdr:cNvSpPr txBox="1"/>
      </cdr:nvSpPr>
      <cdr:spPr>
        <a:xfrm xmlns:a="http://schemas.openxmlformats.org/drawingml/2006/main">
          <a:off x="2017757" y="1538515"/>
          <a:ext cx="542812" cy="3238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dirty="0"/>
            <a:t>5</a:t>
          </a:r>
          <a:r>
            <a:rPr lang="en-US" sz="1600" dirty="0" smtClean="0"/>
            <a:t>%</a:t>
          </a:r>
          <a:endParaRPr lang="en-US" sz="1600" dirty="0"/>
        </a:p>
      </cdr:txBody>
    </cdr:sp>
  </cdr:relSizeAnchor>
  <cdr:relSizeAnchor xmlns:cdr="http://schemas.openxmlformats.org/drawingml/2006/chartDrawing">
    <cdr:from>
      <cdr:x>0.46646</cdr:x>
      <cdr:y>0.52369</cdr:y>
    </cdr:from>
    <cdr:to>
      <cdr:x>0.77486</cdr:x>
      <cdr:y>0.69446</cdr:y>
    </cdr:to>
    <cdr:sp macro="" textlink="">
      <cdr:nvSpPr>
        <cdr:cNvPr id="6" name="TextBox 5"/>
        <cdr:cNvSpPr txBox="1"/>
      </cdr:nvSpPr>
      <cdr:spPr>
        <a:xfrm xmlns:a="http://schemas.openxmlformats.org/drawingml/2006/main">
          <a:off x="3492576" y="2124267"/>
          <a:ext cx="2309091" cy="69272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800" dirty="0" smtClean="0"/>
            <a:t>Processed and Restaurant Food 71%</a:t>
          </a:r>
          <a:endParaRPr lang="en-US" sz="1800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E9F3C0C-5106-45D3-8E45-0C6BAD04847C}" type="datetimeFigureOut">
              <a:rPr lang="en-US" smtClean="0"/>
              <a:pPr/>
              <a:t>11/14/2018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5851044-0242-40DF-88CF-AB42674FB4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360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289A9AD-A613-4111-BF1E-0BFF6D1B78CA}" type="datetimeFigureOut">
              <a:rPr lang="en-US" smtClean="0"/>
              <a:pPr/>
              <a:t>11/14/2018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E98A503-4A27-4C8D-B552-B774F7E31C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107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5363" y="727075"/>
            <a:ext cx="4160837" cy="2341563"/>
          </a:xfrm>
          <a:ln/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728044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97278">
              <a:defRPr/>
            </a:pPr>
            <a:r>
              <a:rPr lang="en-US" dirty="0" err="1"/>
              <a:t>Powles</a:t>
            </a:r>
            <a:r>
              <a:rPr lang="en-US" dirty="0"/>
              <a:t> J, </a:t>
            </a:r>
            <a:r>
              <a:rPr lang="en-US" dirty="0" err="1"/>
              <a:t>Fahimi</a:t>
            </a:r>
            <a:r>
              <a:rPr lang="en-US" dirty="0"/>
              <a:t> S, </a:t>
            </a:r>
            <a:r>
              <a:rPr lang="en-US" dirty="0" err="1"/>
              <a:t>Micha</a:t>
            </a:r>
            <a:r>
              <a:rPr lang="en-US" dirty="0"/>
              <a:t> R, et al Global, regional and national sodium intakes in 1990 and 2010: a systematic analysis of 24 h urinary sodium excretion and dietary surveys worldwide BMJ Open 2013;3:e003733. </a:t>
            </a:r>
            <a:r>
              <a:rPr lang="en-US" dirty="0" err="1"/>
              <a:t>doi</a:t>
            </a:r>
            <a:r>
              <a:rPr lang="en-US" dirty="0"/>
              <a:t>: 10.1136/bmjopen-2013-003733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530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98A503-4A27-4C8D-B552-B774F7E31C1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530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2544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https://www.ncbi.nlm.nih.gov/pmc/articles/PMC4308093</a:t>
            </a:r>
            <a:r>
              <a:rPr lang="en-US" dirty="0" smtClean="0"/>
              <a:t>/</a:t>
            </a:r>
          </a:p>
          <a:p>
            <a:r>
              <a:rPr lang="en-US" dirty="0" smtClean="0"/>
              <a:t>Bottom axis label – Complete NC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9B189C-ECFF-164D-961A-21B97C07711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13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0200" y="696913"/>
            <a:ext cx="6197600" cy="3486150"/>
          </a:xfrm>
          <a:ln/>
        </p:spPr>
      </p:sp>
      <p:sp>
        <p:nvSpPr>
          <p:cNvPr id="87042" name="Notes Placeholder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/>
            <a:r>
              <a:rPr lang="en-US" altLang="en-US" dirty="0" smtClean="0"/>
              <a:t>Low priority:</a:t>
            </a:r>
            <a:r>
              <a:rPr lang="en-US" altLang="en-US" baseline="0" dirty="0" smtClean="0"/>
              <a:t> change to same pie chart  as slide 21</a:t>
            </a:r>
            <a:endParaRPr lang="en-US" altLang="en-US" dirty="0"/>
          </a:p>
        </p:txBody>
      </p:sp>
      <p:sp>
        <p:nvSpPr>
          <p:cNvPr id="87043" name="Slide Number Placeholder 3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GillSans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illSans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illSans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illSans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illSans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Sans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Sans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Sans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Sans" charset="0"/>
                <a:ea typeface="MS PGothic" panose="020B0600070205080204" pitchFamily="34" charset="-128"/>
              </a:defRPr>
            </a:lvl9pPr>
          </a:lstStyle>
          <a:p>
            <a:fld id="{3B7401AE-5771-4F57-AFA8-32E4AE4DB924}" type="slidenum"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pPr/>
              <a:t>20</a:t>
            </a:fld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206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www.ncbi.nlm.nih.gov</a:t>
            </a:r>
            <a:r>
              <a:rPr lang="en-US" dirty="0"/>
              <a:t>/</a:t>
            </a:r>
            <a:r>
              <a:rPr lang="en-US" dirty="0" err="1"/>
              <a:t>pmc</a:t>
            </a:r>
            <a:r>
              <a:rPr lang="en-US" dirty="0"/>
              <a:t>/articles/PMC5328139/</a:t>
            </a:r>
            <a:r>
              <a:rPr lang="en-US" dirty="0" err="1"/>
              <a:t>pdf</a:t>
            </a:r>
            <a:r>
              <a:rPr lang="en-US" dirty="0"/>
              <a:t>/rmhp-10-017.pdf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9B189C-ECFF-164D-961A-21B97C07711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590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39984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altLang="en-US" dirty="0">
                <a:latin typeface="Arial" charset="0"/>
              </a:rPr>
              <a:t>Keep</a:t>
            </a: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829675"/>
            <a:ext cx="2971800" cy="46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93C881D-EAF7-451E-B100-4971D0B5F6C5}" type="slidenum">
              <a:rPr lang="en-US" altLang="en-US" sz="2400">
                <a:solidFill>
                  <a:srgbClr val="000000"/>
                </a:solidFill>
                <a:latin typeface="Geneva"/>
                <a:ea typeface="MS PGothic" panose="020B0600070205080204" pitchFamily="34" charset="-128"/>
              </a:rPr>
              <a:pPr>
                <a:spcBef>
                  <a:spcPct val="0"/>
                </a:spcBef>
              </a:pPr>
              <a:t>25</a:t>
            </a:fld>
            <a:endParaRPr lang="en-US" altLang="en-US" sz="2400">
              <a:solidFill>
                <a:srgbClr val="000000"/>
              </a:solidFill>
              <a:latin typeface="Geneva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71419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841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28</a:t>
            </a:r>
            <a:r>
              <a:rPr lang="en-US" baseline="0" dirty="0" smtClean="0"/>
              <a:t> &amp; 29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8A503-4A27-4C8D-B552-B774F7E31C13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9524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4014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Block out the top and bottom line charted; center line only</a:t>
            </a:r>
          </a:p>
          <a:p>
            <a:r>
              <a:rPr lang="en-US" dirty="0" smtClean="0"/>
              <a:t>Complete</a:t>
            </a:r>
            <a:r>
              <a:rPr lang="en-US" baseline="0" dirty="0" smtClean="0"/>
              <a:t> - NC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8A503-4A27-4C8D-B552-B774F7E31C13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905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smtClean="0"/>
              <a:t>www.ahajournals.org/doi/full/10.1161/CIRCULATIONAHA.114.008720?url_ver=Z39.88-2003&amp;rfr_id=ori:rid:crossref.org&amp;rfr_dat=cr_pub%3dpubmed</a:t>
            </a:r>
          </a:p>
          <a:p>
            <a:endParaRPr lang="en-US" dirty="0" smtClean="0"/>
          </a:p>
          <a:p>
            <a:r>
              <a:rPr lang="en-US" dirty="0" smtClean="0"/>
              <a:t>No animation – Complete</a:t>
            </a:r>
            <a:r>
              <a:rPr lang="en-US" baseline="0" dirty="0" smtClean="0"/>
              <a:t> NC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530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9B189C-ECFF-164D-961A-21B97C0771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530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73497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6274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6122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8A503-4A27-4C8D-B552-B774F7E31C13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2329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Despite the heavy burden of illness</a:t>
            </a:r>
            <a:r>
              <a:rPr lang="en-US" baseline="0" dirty="0"/>
              <a:t> and death from hypertension, many countries have been slow to respond. Just over half with HTN know they have it and just 1 in 7 globally have it under control. These proportions are significantly higher in LMICs. Yet HTN is probably the easiest to treat and effective treatment is available and can be relatively inexpensive.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531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BBE9B2-BFA6-4B4D-BAC3-20892F9CA7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5311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8711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>
            <a:extLst/>
          </p:cNvPr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490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97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a copy</a:t>
            </a:r>
          </a:p>
          <a:p>
            <a:r>
              <a:rPr lang="en-US" dirty="0" smtClean="0"/>
              <a:t>Change yellow line to black, remove all the other lines</a:t>
            </a:r>
          </a:p>
          <a:p>
            <a:r>
              <a:rPr lang="en-US" dirty="0" smtClean="0"/>
              <a:t>Add people 60-69 in title </a:t>
            </a:r>
          </a:p>
          <a:p>
            <a:r>
              <a:rPr lang="en-US" dirty="0" smtClean="0"/>
              <a:t>Complete</a:t>
            </a:r>
            <a:r>
              <a:rPr lang="en-US" baseline="0" dirty="0" smtClean="0"/>
              <a:t> NC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8A503-4A27-4C8D-B552-B774F7E31C1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894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5363" y="727075"/>
            <a:ext cx="4160837" cy="2341563"/>
          </a:xfrm>
          <a:ln/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dirty="0">
                <a:latin typeface="Arial" charset="0"/>
              </a:rPr>
              <a:t>Match orange bars with slide 6</a:t>
            </a:r>
          </a:p>
        </p:txBody>
      </p:sp>
      <p:sp>
        <p:nvSpPr>
          <p:cNvPr id="11571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841" tIns="47420" rIns="94841" bIns="47420"/>
          <a:lstStyle>
            <a:lvl1pPr eaLnBrk="0" hangingPunct="0">
              <a:defRPr sz="2500">
                <a:solidFill>
                  <a:schemeClr val="tx1"/>
                </a:solidFill>
                <a:latin typeface="GillSans" charset="0"/>
                <a:ea typeface="ＭＳ Ｐゴシック" charset="0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GillSans" charset="0"/>
                <a:ea typeface="ＭＳ Ｐゴシック" charset="0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GillSans" charset="0"/>
                <a:ea typeface="ＭＳ Ｐゴシック" charset="0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GillSans" charset="0"/>
                <a:ea typeface="ＭＳ Ｐゴシック" charset="0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GillSans" charset="0"/>
                <a:ea typeface="ＭＳ Ｐゴシック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GillSans" charset="0"/>
                <a:ea typeface="ＭＳ Ｐゴシック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GillSans" charset="0"/>
                <a:ea typeface="ＭＳ Ｐゴシック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GillSans" charset="0"/>
                <a:ea typeface="ＭＳ Ｐゴシック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GillSans" charset="0"/>
                <a:ea typeface="ＭＳ Ｐゴシック" charset="0"/>
              </a:defRPr>
            </a:lvl9pPr>
          </a:lstStyle>
          <a:p>
            <a:fld id="{7B47C34E-700F-484B-BE17-8895D2C2493D}" type="slidenum">
              <a:rPr lang="en-US">
                <a:solidFill>
                  <a:srgbClr val="000000"/>
                </a:solidFill>
                <a:latin typeface="Geneva" charset="0"/>
              </a:rPr>
              <a:pPr/>
              <a:t>8</a:t>
            </a:fld>
            <a:endParaRPr lang="en-US">
              <a:solidFill>
                <a:srgbClr val="000000"/>
              </a:solidFill>
              <a:latin typeface="Gene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30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5363" y="727075"/>
            <a:ext cx="4160837" cy="2341563"/>
          </a:xfrm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AD6466-6040-4D85-8683-5CF7147DCC17}" type="slidenum">
              <a: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4295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legend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8A503-4A27-4C8D-B552-B774F7E31C1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064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829675"/>
            <a:ext cx="2971800" cy="46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3" tIns="45711" rIns="91423" bIns="45711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5650" indent="-2905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63638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303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95500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527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099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671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243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2912E38-0C71-4E1C-AEC3-7BF24A4AB3D8}" type="slidenum">
              <a:rPr lang="en-US" altLang="en-US" sz="2400">
                <a:solidFill>
                  <a:srgbClr val="000000"/>
                </a:solidFill>
                <a:latin typeface="Geneva"/>
                <a:ea typeface="MS PGothic" panose="020B0600070205080204" pitchFamily="34" charset="-128"/>
              </a:rPr>
              <a:pPr>
                <a:spcBef>
                  <a:spcPct val="0"/>
                </a:spcBef>
              </a:pPr>
              <a:t>13</a:t>
            </a:fld>
            <a:endParaRPr lang="en-US" altLang="en-US" sz="2400">
              <a:solidFill>
                <a:srgbClr val="000000"/>
              </a:solidFill>
              <a:latin typeface="Geneva"/>
              <a:ea typeface="MS PGothic" panose="020B0600070205080204" pitchFamily="34" charset="-128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3375" y="698500"/>
            <a:ext cx="6191250" cy="3482975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en-US">
                <a:latin typeface="Arial" charset="0"/>
              </a:rPr>
              <a:t>Keep</a:t>
            </a:r>
          </a:p>
        </p:txBody>
      </p:sp>
    </p:spTree>
    <p:extLst>
      <p:ext uri="{BB962C8B-B14F-4D97-AF65-F5344CB8AC3E}">
        <p14:creationId xmlns:p14="http://schemas.microsoft.com/office/powerpoint/2010/main" val="818231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829675"/>
            <a:ext cx="2971800" cy="46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7" rIns="91435" bIns="45717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5650" indent="-2905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63638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30363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95500" indent="-2317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527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099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671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24300" indent="-2317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B52727-BBE2-4F97-BC67-1A7785C4C908}" type="slidenum"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Sans" charset="0"/>
                <a:ea typeface="MS PGothic" panose="020B0600070205080204" pitchFamily="34" charset="-128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Sans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3375" y="698500"/>
            <a:ext cx="6191250" cy="3482975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105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isabellelewis/ALL%20WORK/ONGOING%20WORK/01%20CVD%20FOUNDATION%20PROJECT/Isa%20artwork/Blue%20neon.jpg" TargetMode="Externa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5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5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9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7736F-11F1-4981-833D-170046008909}" type="datetimeFigureOut">
              <a:rPr lang="en-US" smtClean="0"/>
              <a:pPr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6277-D0B1-4DCB-B53A-A7A45CAA25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470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3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3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500"/>
            </a:lvl2pPr>
            <a:lvl3pPr marL="914377" indent="0">
              <a:buNone/>
              <a:defRPr sz="1200"/>
            </a:lvl3pPr>
            <a:lvl4pPr marL="1371566" indent="0">
              <a:buNone/>
              <a:defRPr sz="1100"/>
            </a:lvl4pPr>
            <a:lvl5pPr marL="1828754" indent="0">
              <a:buNone/>
              <a:defRPr sz="1100"/>
            </a:lvl5pPr>
            <a:lvl6pPr marL="2285943" indent="0">
              <a:buNone/>
              <a:defRPr sz="1100"/>
            </a:lvl6pPr>
            <a:lvl7pPr marL="2743131" indent="0">
              <a:buNone/>
              <a:defRPr sz="1100"/>
            </a:lvl7pPr>
            <a:lvl8pPr marL="3200320" indent="0">
              <a:buNone/>
              <a:defRPr sz="1100"/>
            </a:lvl8pPr>
            <a:lvl9pPr marL="3657509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7736F-11F1-4981-833D-170046008909}" type="datetimeFigureOut">
              <a:rPr lang="en-US" smtClean="0"/>
              <a:pPr/>
              <a:t>11/14/2018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6277-D0B1-4DCB-B53A-A7A45CAA25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214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3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3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500"/>
            </a:lvl2pPr>
            <a:lvl3pPr marL="914377" indent="0">
              <a:buNone/>
              <a:defRPr sz="1200"/>
            </a:lvl3pPr>
            <a:lvl4pPr marL="1371566" indent="0">
              <a:buNone/>
              <a:defRPr sz="1100"/>
            </a:lvl4pPr>
            <a:lvl5pPr marL="1828754" indent="0">
              <a:buNone/>
              <a:defRPr sz="1100"/>
            </a:lvl5pPr>
            <a:lvl6pPr marL="2285943" indent="0">
              <a:buNone/>
              <a:defRPr sz="1100"/>
            </a:lvl6pPr>
            <a:lvl7pPr marL="2743131" indent="0">
              <a:buNone/>
              <a:defRPr sz="1100"/>
            </a:lvl7pPr>
            <a:lvl8pPr marL="3200320" indent="0">
              <a:buNone/>
              <a:defRPr sz="1100"/>
            </a:lvl8pPr>
            <a:lvl9pPr marL="3657509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7736F-11F1-4981-833D-170046008909}" type="datetimeFigureOut">
              <a:rPr lang="en-US" smtClean="0"/>
              <a:pPr/>
              <a:t>11/14/2018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6277-D0B1-4DCB-B53A-A7A45CAA25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417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7736F-11F1-4981-833D-170046008909}" type="datetimeFigureOut">
              <a:rPr lang="en-US" smtClean="0"/>
              <a:pPr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6277-D0B1-4DCB-B53A-A7A45CAA25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4872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4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4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7736F-11F1-4981-833D-170046008909}" type="datetimeFigureOut">
              <a:rPr lang="en-US" smtClean="0"/>
              <a:pPr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6277-D0B1-4DCB-B53A-A7A45CAA25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7363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ue neon.jpg" descr="/Users/isabellelewis/ALL WORK/ONGOING WORK/01 CVD FOUNDATION PROJECT/Isa artwork/Blue neon.jpg"/>
          <p:cNvPicPr>
            <a:picLocks noChangeAspect="1"/>
          </p:cNvPicPr>
          <p:nvPr userDrawn="1"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" y="64549"/>
            <a:ext cx="12192000" cy="12694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228600"/>
            <a:ext cx="12192000" cy="914400"/>
          </a:xfrm>
          <a:prstGeom prst="rect">
            <a:avLst/>
          </a:prstGeom>
          <a:solidFill>
            <a:srgbClr val="2020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tatic1.squarespace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962376" y="0"/>
            <a:ext cx="3229624" cy="1397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6400800"/>
            <a:ext cx="12192000" cy="342900"/>
          </a:xfrm>
          <a:prstGeom prst="rect">
            <a:avLst/>
          </a:prstGeom>
          <a:solidFill>
            <a:srgbClr val="2020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6235700"/>
            <a:ext cx="12192000" cy="101600"/>
          </a:xfrm>
          <a:prstGeom prst="rect">
            <a:avLst/>
          </a:prstGeom>
          <a:solidFill>
            <a:srgbClr val="EE60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0952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ata Slide (for content heavy tables and char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300" y="1397000"/>
            <a:ext cx="10960105" cy="7747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lnSpc>
                <a:spcPts val="3000"/>
              </a:lnSpc>
              <a:defRPr sz="3600" b="1" baseline="0">
                <a:solidFill>
                  <a:schemeClr val="bg1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4" y="2412999"/>
            <a:ext cx="10972801" cy="337820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chemeClr val="bg1"/>
              </a:buClr>
              <a:buSzPct val="70000"/>
              <a:buFont typeface="Arial" pitchFamily="34" charset="0"/>
              <a:buChar char="•"/>
              <a:defRPr sz="2400" b="1" baseline="0">
                <a:solidFill>
                  <a:schemeClr val="bg2"/>
                </a:solidFill>
                <a:latin typeface="Calibri" pitchFamily="34" charset="0"/>
              </a:defRPr>
            </a:lvl1pPr>
            <a:lvl2pPr>
              <a:buClr>
                <a:schemeClr val="bg1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bg2"/>
                </a:solidFill>
              </a:defRPr>
            </a:lvl2pPr>
            <a:lvl3pPr>
              <a:buClr>
                <a:schemeClr val="bg1"/>
              </a:buClr>
              <a:buSzPct val="100000"/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9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4" y="5791200"/>
            <a:ext cx="10972801" cy="31750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1100"/>
              </a:lnSpc>
              <a:buNone/>
              <a:defRPr sz="1100" baseline="0">
                <a:solidFill>
                  <a:schemeClr val="tx2"/>
                </a:solidFill>
                <a:latin typeface="Calibri" pitchFamily="34" charset="0"/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*Citations and references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228600"/>
            <a:ext cx="12192000" cy="914400"/>
          </a:xfrm>
          <a:prstGeom prst="rect">
            <a:avLst/>
          </a:prstGeom>
          <a:solidFill>
            <a:srgbClr val="2020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static1.squarespac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62376" y="0"/>
            <a:ext cx="3229624" cy="1397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6400800"/>
            <a:ext cx="12192000" cy="342900"/>
          </a:xfrm>
          <a:prstGeom prst="rect">
            <a:avLst/>
          </a:prstGeom>
          <a:solidFill>
            <a:srgbClr val="2020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6235700"/>
            <a:ext cx="12192000" cy="101600"/>
          </a:xfrm>
          <a:prstGeom prst="rect">
            <a:avLst/>
          </a:prstGeom>
          <a:solidFill>
            <a:srgbClr val="EE60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14049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ata Slide (for content heavy tables and char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300" y="1397000"/>
            <a:ext cx="10960105" cy="7747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lnSpc>
                <a:spcPts val="3000"/>
              </a:lnSpc>
              <a:defRPr sz="3600" b="1" baseline="0">
                <a:solidFill>
                  <a:schemeClr val="bg1"/>
                </a:solidFill>
                <a:effectLst/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4" y="2412999"/>
            <a:ext cx="10972801" cy="337820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chemeClr val="bg1"/>
              </a:buClr>
              <a:buSzPct val="70000"/>
              <a:buFont typeface="Arial" pitchFamily="34" charset="0"/>
              <a:buChar char="•"/>
              <a:defRPr sz="2400" b="1" baseline="0">
                <a:solidFill>
                  <a:schemeClr val="bg2"/>
                </a:solidFill>
                <a:latin typeface="Calibri" pitchFamily="34" charset="0"/>
              </a:defRPr>
            </a:lvl1pPr>
            <a:lvl2pPr>
              <a:buClr>
                <a:schemeClr val="bg1"/>
              </a:buClr>
              <a:buSzPct val="100000"/>
              <a:buFont typeface="Wingdings" pitchFamily="2" charset="2"/>
              <a:buChar char="§"/>
              <a:defRPr sz="2000">
                <a:solidFill>
                  <a:schemeClr val="bg2"/>
                </a:solidFill>
              </a:defRPr>
            </a:lvl2pPr>
            <a:lvl3pPr>
              <a:buClr>
                <a:schemeClr val="bg1"/>
              </a:buClr>
              <a:buSzPct val="100000"/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3pPr>
            <a:lvl4pPr>
              <a:buClr>
                <a:schemeClr val="bg1"/>
              </a:buClr>
              <a:buSzPct val="70000"/>
              <a:buFont typeface="Courier New" pitchFamily="49" charset="0"/>
              <a:buChar char="o"/>
              <a:defRPr sz="1900" baseline="0">
                <a:solidFill>
                  <a:schemeClr val="bg2"/>
                </a:solidFill>
              </a:defRPr>
            </a:lvl4pPr>
            <a:lvl5pPr>
              <a:buClr>
                <a:schemeClr val="bg1"/>
              </a:buClr>
              <a:buSzPct val="70000"/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4" y="5791200"/>
            <a:ext cx="10972801" cy="31750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1100"/>
              </a:lnSpc>
              <a:buNone/>
              <a:defRPr sz="1100" baseline="0">
                <a:solidFill>
                  <a:schemeClr val="tx2"/>
                </a:solidFill>
                <a:latin typeface="Calibri" pitchFamily="34" charset="0"/>
              </a:defRPr>
            </a:lvl1pPr>
            <a:lvl2pPr algn="ctr">
              <a:defRPr>
                <a:solidFill>
                  <a:schemeClr val="tx2"/>
                </a:solidFill>
              </a:defRPr>
            </a:lvl2pPr>
            <a:lvl3pPr algn="ctr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tx2"/>
                </a:solidFill>
              </a:defRPr>
            </a:lvl4pPr>
            <a:lvl5pPr algn="ctr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*Citations and references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228600"/>
            <a:ext cx="12192000" cy="914400"/>
          </a:xfrm>
          <a:prstGeom prst="rect">
            <a:avLst/>
          </a:prstGeom>
          <a:solidFill>
            <a:srgbClr val="2020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6400800"/>
            <a:ext cx="12192000" cy="342900"/>
          </a:xfrm>
          <a:prstGeom prst="rect">
            <a:avLst/>
          </a:prstGeom>
          <a:solidFill>
            <a:srgbClr val="2020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6235700"/>
            <a:ext cx="12192000" cy="101600"/>
          </a:xfrm>
          <a:prstGeom prst="rect">
            <a:avLst/>
          </a:prstGeom>
          <a:solidFill>
            <a:srgbClr val="EE60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14049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90952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09600" y="1600201"/>
            <a:ext cx="10972800" cy="453072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111813-DF17-4877-8FEB-C6393ACF440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69025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2334" y="609600"/>
            <a:ext cx="9567333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312334" y="1981200"/>
            <a:ext cx="9567333" cy="4114800"/>
          </a:xfr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63560445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7770" y="1558136"/>
            <a:ext cx="11374786" cy="5055328"/>
          </a:xfrm>
        </p:spPr>
        <p:txBody>
          <a:bodyPr/>
          <a:lstStyle>
            <a:lvl1pPr marL="228587" indent="-228587">
              <a:buFont typeface="Wingdings" charset="2"/>
              <a:buChar char="§"/>
              <a:defRPr/>
            </a:lvl1pPr>
            <a:lvl2pPr marL="548610" indent="-228587">
              <a:buFont typeface="Lucida Grande"/>
              <a:buChar char="–"/>
              <a:defRPr/>
            </a:lvl2pPr>
            <a:lvl3pPr marL="804628" indent="-228587">
              <a:buFont typeface="Wingdings" charset="2"/>
              <a:buChar char="§"/>
              <a:defRPr/>
            </a:lvl3pPr>
            <a:lvl4pPr marL="1097219" indent="-228587">
              <a:buFont typeface="Lucida Grande"/>
              <a:buChar char="–"/>
              <a:defRPr/>
            </a:lvl4pPr>
            <a:lvl5pPr marL="1325807" indent="-228587">
              <a:buFont typeface="Wingdings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06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 xmlns:mv="urn:schemas-microsoft-com:mac:vml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228600"/>
            <a:ext cx="10735832" cy="914400"/>
          </a:xfrm>
        </p:spPr>
        <p:txBody>
          <a:bodyPr lIns="0" tIns="0" rIns="0" bIns="0">
            <a:noAutofit/>
          </a:bodyPr>
          <a:lstStyle>
            <a:lvl1pPr>
              <a:defRPr sz="3600" b="1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300" y="1638300"/>
            <a:ext cx="10972800" cy="4432300"/>
          </a:xfrm>
        </p:spPr>
        <p:txBody>
          <a:bodyPr lIns="0" tIns="0" rIns="0" bIns="0">
            <a:noAutofit/>
          </a:bodyPr>
          <a:lstStyle>
            <a:lvl1pPr marL="342900" indent="-342900">
              <a:defRPr/>
            </a:lvl1pPr>
            <a:lvl2pPr marL="800100" indent="-342900">
              <a:defRPr/>
            </a:lvl2pPr>
            <a:lvl3pPr marL="1257300" indent="-342900">
              <a:defRPr/>
            </a:lvl3pPr>
            <a:lvl4pPr marL="1714500" indent="-342900">
              <a:defRPr/>
            </a:lvl4pPr>
            <a:lvl5pPr marL="2171700" indent="-34290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9840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300" y="457200"/>
            <a:ext cx="10735832" cy="863600"/>
          </a:xfrm>
        </p:spPr>
        <p:txBody>
          <a:bodyPr lIns="0" tIns="0" rIns="0" bIns="0">
            <a:noAutofit/>
          </a:bodyPr>
          <a:lstStyle>
            <a:lvl1pPr>
              <a:defRPr sz="3600" b="1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300" y="1638300"/>
            <a:ext cx="10972800" cy="4432300"/>
          </a:xfrm>
        </p:spPr>
        <p:txBody>
          <a:bodyPr lIns="0" tIns="0" rIns="0" bIns="0">
            <a:noAutofit/>
          </a:bodyPr>
          <a:lstStyle>
            <a:lvl1pPr marL="342900" indent="-342900">
              <a:spcBef>
                <a:spcPts val="1200"/>
              </a:spcBef>
              <a:defRPr/>
            </a:lvl1pPr>
            <a:lvl2pPr marL="800100" indent="-342900">
              <a:spcBef>
                <a:spcPts val="1200"/>
              </a:spcBef>
              <a:defRPr/>
            </a:lvl2pPr>
            <a:lvl3pPr marL="1257300" indent="-342900">
              <a:spcBef>
                <a:spcPts val="1200"/>
              </a:spcBef>
              <a:defRPr/>
            </a:lvl3pPr>
            <a:lvl4pPr marL="1714500" indent="-342900">
              <a:spcBef>
                <a:spcPts val="1200"/>
              </a:spcBef>
              <a:defRPr/>
            </a:lvl4pPr>
            <a:lvl5pPr marL="2171700" indent="-342900">
              <a:spcBef>
                <a:spcPts val="12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1798300" y="0"/>
            <a:ext cx="393700" cy="139700"/>
          </a:xfrm>
          <a:prstGeom prst="rect">
            <a:avLst/>
          </a:prstGeom>
          <a:solidFill>
            <a:srgbClr val="EE60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1696700" cy="139700"/>
          </a:xfrm>
          <a:prstGeom prst="rect">
            <a:avLst/>
          </a:prstGeom>
          <a:solidFill>
            <a:srgbClr val="2020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Resolve logo large.jpg"/>
          <p:cNvPicPr>
            <a:picLocks noChangeAspect="1"/>
          </p:cNvPicPr>
          <p:nvPr userDrawn="1"/>
        </p:nvPicPr>
        <p:blipFill rotWithShape="1">
          <a:blip r:embed="rId2"/>
          <a:srcRect b="13725"/>
          <a:stretch/>
        </p:blipFill>
        <p:spPr>
          <a:xfrm>
            <a:off x="170247" y="5892800"/>
            <a:ext cx="1820636" cy="800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20"/>
          <a:stretch/>
        </p:blipFill>
        <p:spPr>
          <a:xfrm>
            <a:off x="10519718" y="6146800"/>
            <a:ext cx="1475431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840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170974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49" y="458947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7736F-11F1-4981-833D-170046008909}" type="datetimeFigureOut">
              <a:rPr lang="en-US" smtClean="0"/>
              <a:pPr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6277-D0B1-4DCB-B53A-A7A45CAA25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003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5" y="1825624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7736F-11F1-4981-833D-170046008909}" type="datetimeFigureOut">
              <a:rPr lang="en-US" smtClean="0"/>
              <a:pPr/>
              <a:t>11/14/2018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6277-D0B1-4DCB-B53A-A7A45CAA25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960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4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4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7736F-11F1-4981-833D-170046008909}" type="datetimeFigureOut">
              <a:rPr lang="en-US" smtClean="0"/>
              <a:pPr/>
              <a:t>11/14/2018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6277-D0B1-4DCB-B53A-A7A45CAA25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323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7736F-11F1-4981-833D-170046008909}" type="datetimeFigureOut">
              <a:rPr lang="en-US" smtClean="0"/>
              <a:pPr/>
              <a:t>11/14/2018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6277-D0B1-4DCB-B53A-A7A45CAA25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133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7736F-11F1-4981-833D-170046008909}" type="datetimeFigureOut">
              <a:rPr lang="en-US" smtClean="0"/>
              <a:pPr/>
              <a:t>11/14/2018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6277-D0B1-4DCB-B53A-A7A45CAA25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651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4"/>
            <a:ext cx="10515600" cy="4351339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61"/>
            <a:ext cx="27432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47736F-11F1-4981-833D-170046008909}" type="datetimeFigureOut">
              <a:rPr lang="en-US" smtClean="0"/>
              <a:pPr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61"/>
            <a:ext cx="4114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61"/>
            <a:ext cx="27432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B6277-D0B1-4DCB-B53A-A7A45CAA25A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1798300" y="0"/>
            <a:ext cx="393700" cy="139700"/>
          </a:xfrm>
          <a:prstGeom prst="rect">
            <a:avLst/>
          </a:prstGeom>
          <a:solidFill>
            <a:srgbClr val="EE60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1696700" cy="139700"/>
          </a:xfrm>
          <a:prstGeom prst="rect">
            <a:avLst/>
          </a:prstGeom>
          <a:solidFill>
            <a:srgbClr val="2020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357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2" r:id="rId2"/>
    <p:sldLayoutId id="2147483650" r:id="rId3"/>
    <p:sldLayoutId id="2147483743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3" r:id="rId14"/>
    <p:sldLayoutId id="2147483665" r:id="rId15"/>
    <p:sldLayoutId id="2147483742" r:id="rId16"/>
    <p:sldLayoutId id="2147483744" r:id="rId17"/>
    <p:sldLayoutId id="2147483745" r:id="rId18"/>
    <p:sldLayoutId id="2147483746" r:id="rId19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wmf"/><Relationship Id="rId5" Type="http://schemas.openxmlformats.org/officeDocument/2006/relationships/image" Target="../media/image18.wmf"/><Relationship Id="rId4" Type="http://schemas.openxmlformats.org/officeDocument/2006/relationships/image" Target="../media/image17.w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ghdx.healthdata.org/gbd-results-tool" TargetMode="Externa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ghdx.healthdata.org/gbd-results-tool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" name="Chart 82"/>
          <p:cNvGraphicFramePr/>
          <p:nvPr/>
        </p:nvGraphicFramePr>
        <p:xfrm>
          <a:off x="2057400" y="1600200"/>
          <a:ext cx="79248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675" name="Title 1"/>
          <p:cNvSpPr>
            <a:spLocks noGrp="1"/>
          </p:cNvSpPr>
          <p:nvPr>
            <p:ph type="title" idx="4294967295"/>
          </p:nvPr>
        </p:nvSpPr>
        <p:spPr>
          <a:xfrm>
            <a:off x="2209800" y="1146086"/>
            <a:ext cx="8143875" cy="2503488"/>
          </a:xfrm>
        </p:spPr>
        <p:txBody>
          <a:bodyPr/>
          <a:lstStyle/>
          <a:p>
            <a:pPr algn="ctr"/>
            <a:r>
              <a:rPr lang="en-US" altLang="en-US" b="1" dirty="0">
                <a:effectLst/>
                <a:latin typeface="+mn-lt"/>
              </a:rPr>
              <a:t>The Case for Population-wide </a:t>
            </a:r>
            <a:r>
              <a:rPr lang="en-US" altLang="en-US" b="1" dirty="0" smtClean="0">
                <a:effectLst/>
                <a:latin typeface="+mn-lt"/>
              </a:rPr>
              <a:t/>
            </a:r>
            <a:br>
              <a:rPr lang="en-US" altLang="en-US" b="1" dirty="0" smtClean="0">
                <a:effectLst/>
                <a:latin typeface="+mn-lt"/>
              </a:rPr>
            </a:br>
            <a:r>
              <a:rPr lang="en-US" altLang="en-US" b="1" dirty="0" smtClean="0">
                <a:effectLst/>
                <a:latin typeface="+mn-lt"/>
              </a:rPr>
              <a:t>Salt Reduction</a:t>
            </a:r>
            <a:endParaRPr lang="en-US" altLang="en-US" b="1" i="1" dirty="0">
              <a:effectLst/>
              <a:latin typeface="+mn-lt"/>
            </a:endParaRPr>
          </a:p>
        </p:txBody>
      </p:sp>
      <p:sp>
        <p:nvSpPr>
          <p:cNvPr id="28676" name="Rectangle 2"/>
          <p:cNvSpPr>
            <a:spLocks noChangeArrowheads="1"/>
          </p:cNvSpPr>
          <p:nvPr/>
        </p:nvSpPr>
        <p:spPr bwMode="auto">
          <a:xfrm>
            <a:off x="1503680" y="3195459"/>
            <a:ext cx="9032240" cy="3431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900" dirty="0">
                <a:latin typeface="Calibri  "/>
              </a:rPr>
              <a:t>Lawrence J Appel, MD, MPH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900" dirty="0">
                <a:latin typeface="Calibri  "/>
              </a:rPr>
              <a:t>C. David Molina Professor of Medicine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900" dirty="0">
                <a:latin typeface="Calibri  "/>
              </a:rPr>
              <a:t>Director, Welch Center for Prevention, Epidemiology and Clinical Research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900" dirty="0">
                <a:latin typeface="Calibri  "/>
              </a:rPr>
              <a:t>Johns Hopkins University School of Medicine</a:t>
            </a:r>
            <a:endParaRPr lang="en-US" altLang="en-US" sz="2400" dirty="0">
              <a:latin typeface="Calibri  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dirty="0">
              <a:latin typeface="Calibri  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900" dirty="0">
                <a:latin typeface="Calibri  "/>
              </a:rPr>
              <a:t>Nov 15, 2018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2900" dirty="0">
              <a:solidFill>
                <a:srgbClr val="FFFFFF"/>
              </a:solidFill>
              <a:latin typeface="Calibri  "/>
            </a:endParaRPr>
          </a:p>
        </p:txBody>
      </p:sp>
    </p:spTree>
    <p:extLst>
      <p:ext uri="{BB962C8B-B14F-4D97-AF65-F5344CB8AC3E}">
        <p14:creationId xmlns:p14="http://schemas.microsoft.com/office/powerpoint/2010/main" val="14110700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Worldwide, Rates of Hypertension 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(Systolic BP </a:t>
            </a:r>
            <a:r>
              <a:rPr lang="en-US" sz="4000" u="sng" dirty="0">
                <a:solidFill>
                  <a:schemeClr val="bg1"/>
                </a:solidFill>
              </a:rPr>
              <a:t>&gt;</a:t>
            </a:r>
            <a:r>
              <a:rPr lang="en-US" sz="4000" dirty="0">
                <a:solidFill>
                  <a:schemeClr val="bg1"/>
                </a:solidFill>
              </a:rPr>
              <a:t> 140 mmHg) are Increasing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13" descr="Cover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9" r="49589"/>
          <a:stretch/>
        </p:blipFill>
        <p:spPr bwMode="auto">
          <a:xfrm>
            <a:off x="692727" y="1524000"/>
            <a:ext cx="10508672" cy="462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565" y="6405019"/>
            <a:ext cx="630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Forouzanfar</a:t>
            </a:r>
            <a:r>
              <a:rPr lang="en-US" dirty="0"/>
              <a:t>, JAMA 2017 Jan 10;317(2):165-182</a:t>
            </a:r>
          </a:p>
        </p:txBody>
      </p:sp>
      <p:sp>
        <p:nvSpPr>
          <p:cNvPr id="6" name="Rectangle 5"/>
          <p:cNvSpPr/>
          <p:nvPr/>
        </p:nvSpPr>
        <p:spPr>
          <a:xfrm>
            <a:off x="1112193" y="233679"/>
            <a:ext cx="102514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Worldwide, Rates of Hypertension </a:t>
            </a:r>
            <a:br>
              <a:rPr lang="en-US" sz="3600" b="1" dirty="0"/>
            </a:br>
            <a:r>
              <a:rPr lang="en-US" sz="3600" b="1" dirty="0"/>
              <a:t>(Systolic BP </a:t>
            </a:r>
            <a:r>
              <a:rPr lang="en-US" sz="3600" b="1" u="sng" dirty="0"/>
              <a:t>&gt;</a:t>
            </a:r>
            <a:r>
              <a:rPr lang="en-US" sz="3600" b="1" dirty="0"/>
              <a:t> 140 mmHg) are Increasing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8849" y="1241647"/>
            <a:ext cx="979055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31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03860" y="76200"/>
            <a:ext cx="11582400" cy="11430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3600" b="1" kern="0" dirty="0"/>
              <a:t>Prevalence of Hypertension Increases with Age: </a:t>
            </a:r>
          </a:p>
          <a:p>
            <a:pPr algn="ctr">
              <a:defRPr/>
            </a:pPr>
            <a:r>
              <a:rPr lang="en-US" sz="3600" b="1" kern="0" dirty="0"/>
              <a:t>U.S. Adults, Age 20+, by Age and Sex (NHANES: 2005-6)</a:t>
            </a:r>
          </a:p>
        </p:txBody>
      </p:sp>
      <p:graphicFrame>
        <p:nvGraphicFramePr>
          <p:cNvPr id="5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88355"/>
              </p:ext>
            </p:extLst>
          </p:nvPr>
        </p:nvGraphicFramePr>
        <p:xfrm>
          <a:off x="1476375" y="1594252"/>
          <a:ext cx="9220200" cy="52351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402418" y="1609725"/>
            <a:ext cx="6052820" cy="11387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en-US" sz="3400" i="1" dirty="0">
                <a:latin typeface="Calibri  "/>
                <a:ea typeface="MS PGothic" panose="020B0600070205080204" pitchFamily="34" charset="-128"/>
              </a:rPr>
              <a:t>Lifetime risk of developing hypertension is 90%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693" y="6473279"/>
            <a:ext cx="572321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NCHS Data Brief, Nov 2007;Vasan </a:t>
            </a:r>
            <a:r>
              <a:rPr lang="en-US" dirty="0"/>
              <a:t>JAMA 2002; 287:1003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838450" y="2748498"/>
            <a:ext cx="2800350" cy="400110"/>
            <a:chOff x="2838450" y="2748498"/>
            <a:chExt cx="2800350" cy="400110"/>
          </a:xfrm>
        </p:grpSpPr>
        <p:sp>
          <p:nvSpPr>
            <p:cNvPr id="7" name="TextBox 6"/>
            <p:cNvSpPr txBox="1"/>
            <p:nvPr/>
          </p:nvSpPr>
          <p:spPr>
            <a:xfrm>
              <a:off x="2838450" y="2748498"/>
              <a:ext cx="28003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           Men       Women</a:t>
              </a:r>
              <a:endParaRPr lang="en-US" sz="20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211918" y="2881878"/>
              <a:ext cx="190500" cy="133350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143375" y="2881878"/>
              <a:ext cx="190500" cy="13335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879235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30907" y="192088"/>
            <a:ext cx="11536219" cy="11430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3600" b="1" kern="0" dirty="0"/>
              <a:t>Prevalence of Hypertension Rises with Age in </a:t>
            </a:r>
          </a:p>
          <a:p>
            <a:pPr algn="ctr">
              <a:defRPr/>
            </a:pPr>
            <a:r>
              <a:rPr lang="en-US" sz="3600" b="1" kern="0" dirty="0"/>
              <a:t>Korean Adults (Lean Population): 2010 </a:t>
            </a:r>
            <a:r>
              <a:rPr lang="en-US" sz="3600" b="1" kern="0" dirty="0" smtClean="0"/>
              <a:t>KNHANES</a:t>
            </a:r>
            <a:endParaRPr lang="en-US" sz="3600" kern="0" dirty="0">
              <a:latin typeface="Arial"/>
            </a:endParaRPr>
          </a:p>
        </p:txBody>
      </p:sp>
      <p:sp>
        <p:nvSpPr>
          <p:cNvPr id="44036" name="TextBox 1"/>
          <p:cNvSpPr txBox="1">
            <a:spLocks noChangeArrowheads="1"/>
          </p:cNvSpPr>
          <p:nvPr/>
        </p:nvSpPr>
        <p:spPr bwMode="auto">
          <a:xfrm>
            <a:off x="0" y="6428051"/>
            <a:ext cx="533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800" dirty="0">
                <a:ea typeface="MS PGothic" panose="020B0600070205080204" pitchFamily="34" charset="-128"/>
              </a:rPr>
              <a:t>http://knhanes.cdc.go.kr/knhanes/index.do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84276" y="1459160"/>
            <a:ext cx="9402724" cy="5153835"/>
            <a:chOff x="693777" y="1644104"/>
            <a:chExt cx="9892969" cy="5153835"/>
          </a:xfrm>
        </p:grpSpPr>
        <p:grpSp>
          <p:nvGrpSpPr>
            <p:cNvPr id="7" name="Group 6"/>
            <p:cNvGrpSpPr/>
            <p:nvPr/>
          </p:nvGrpSpPr>
          <p:grpSpPr>
            <a:xfrm>
              <a:off x="693777" y="1644104"/>
              <a:ext cx="9892969" cy="4869921"/>
              <a:chOff x="693777" y="1644104"/>
              <a:chExt cx="9892969" cy="4869921"/>
            </a:xfrm>
          </p:grpSpPr>
          <p:graphicFrame>
            <p:nvGraphicFramePr>
              <p:cNvPr id="5" name="Chart 4"/>
              <p:cNvGraphicFramePr/>
              <p:nvPr>
                <p:extLst>
                  <p:ext uri="{D42A27DB-BD31-4B8C-83A1-F6EECF244321}">
                    <p14:modId xmlns:p14="http://schemas.microsoft.com/office/powerpoint/2010/main" val="3542304644"/>
                  </p:ext>
                </p:extLst>
              </p:nvPr>
            </p:nvGraphicFramePr>
            <p:xfrm>
              <a:off x="1417735" y="1644104"/>
              <a:ext cx="9169011" cy="486992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6" name="TextBox 5"/>
              <p:cNvSpPr txBox="1"/>
              <p:nvPr/>
            </p:nvSpPr>
            <p:spPr>
              <a:xfrm>
                <a:off x="693777" y="2000250"/>
                <a:ext cx="553998" cy="3652308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r>
                  <a:rPr lang="en-US" sz="2400" b="1" dirty="0" smtClean="0"/>
                  <a:t>Percent of Population</a:t>
                </a:r>
                <a:endParaRPr lang="en-US" sz="2400" b="1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5152528" y="6336274"/>
              <a:ext cx="41624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Age (Years)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2185746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353959" y="477827"/>
            <a:ext cx="11780204" cy="643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b="1" dirty="0">
                <a:latin typeface="+mn-lt"/>
              </a:rPr>
              <a:t>Mean Systolic BP Rises with Age (U.S. Women)</a:t>
            </a:r>
          </a:p>
        </p:txBody>
      </p:sp>
      <p:sp>
        <p:nvSpPr>
          <p:cNvPr id="79875" name="Line 3"/>
          <p:cNvSpPr>
            <a:spLocks noChangeShapeType="1"/>
          </p:cNvSpPr>
          <p:nvPr/>
        </p:nvSpPr>
        <p:spPr bwMode="auto">
          <a:xfrm>
            <a:off x="3355976" y="5064125"/>
            <a:ext cx="1301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76" name="Line 4"/>
          <p:cNvSpPr>
            <a:spLocks noChangeShapeType="1"/>
          </p:cNvSpPr>
          <p:nvPr/>
        </p:nvSpPr>
        <p:spPr bwMode="auto">
          <a:xfrm>
            <a:off x="3355976" y="4665663"/>
            <a:ext cx="1301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77" name="Line 5"/>
          <p:cNvSpPr>
            <a:spLocks noChangeShapeType="1"/>
          </p:cNvSpPr>
          <p:nvPr/>
        </p:nvSpPr>
        <p:spPr bwMode="auto">
          <a:xfrm>
            <a:off x="3355976" y="4270375"/>
            <a:ext cx="1301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78" name="Line 6"/>
          <p:cNvSpPr>
            <a:spLocks noChangeShapeType="1"/>
          </p:cNvSpPr>
          <p:nvPr/>
        </p:nvSpPr>
        <p:spPr bwMode="auto">
          <a:xfrm>
            <a:off x="3355976" y="3870325"/>
            <a:ext cx="1301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79" name="Line 7"/>
          <p:cNvSpPr>
            <a:spLocks noChangeShapeType="1"/>
          </p:cNvSpPr>
          <p:nvPr/>
        </p:nvSpPr>
        <p:spPr bwMode="auto">
          <a:xfrm>
            <a:off x="3355976" y="3479800"/>
            <a:ext cx="1301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0" name="Line 8"/>
          <p:cNvSpPr>
            <a:spLocks noChangeShapeType="1"/>
          </p:cNvSpPr>
          <p:nvPr/>
        </p:nvSpPr>
        <p:spPr bwMode="auto">
          <a:xfrm>
            <a:off x="3355976" y="3086100"/>
            <a:ext cx="1301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1" name="Line 9"/>
          <p:cNvSpPr>
            <a:spLocks noChangeShapeType="1"/>
          </p:cNvSpPr>
          <p:nvPr/>
        </p:nvSpPr>
        <p:spPr bwMode="auto">
          <a:xfrm>
            <a:off x="3355976" y="2686050"/>
            <a:ext cx="1301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2" name="Line 10"/>
          <p:cNvSpPr>
            <a:spLocks noChangeShapeType="1"/>
          </p:cNvSpPr>
          <p:nvPr/>
        </p:nvSpPr>
        <p:spPr bwMode="auto">
          <a:xfrm>
            <a:off x="3355976" y="2282825"/>
            <a:ext cx="1301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3" name="Line 11"/>
          <p:cNvSpPr>
            <a:spLocks noChangeShapeType="1"/>
          </p:cNvSpPr>
          <p:nvPr/>
        </p:nvSpPr>
        <p:spPr bwMode="auto">
          <a:xfrm>
            <a:off x="3355976" y="1885950"/>
            <a:ext cx="1301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4" name="Freeform 12"/>
          <p:cNvSpPr>
            <a:spLocks/>
          </p:cNvSpPr>
          <p:nvPr/>
        </p:nvSpPr>
        <p:spPr bwMode="auto">
          <a:xfrm>
            <a:off x="3506789" y="1928814"/>
            <a:ext cx="6027737" cy="1677987"/>
          </a:xfrm>
          <a:custGeom>
            <a:avLst/>
            <a:gdLst>
              <a:gd name="T0" fmla="*/ 0 w 4114"/>
              <a:gd name="T1" fmla="*/ 2147483646 h 1057"/>
              <a:gd name="T2" fmla="*/ 2147483646 w 4114"/>
              <a:gd name="T3" fmla="*/ 2147483646 h 1057"/>
              <a:gd name="T4" fmla="*/ 2147483646 w 4114"/>
              <a:gd name="T5" fmla="*/ 2147483646 h 1057"/>
              <a:gd name="T6" fmla="*/ 2147483646 w 4114"/>
              <a:gd name="T7" fmla="*/ 2147483646 h 1057"/>
              <a:gd name="T8" fmla="*/ 2147483646 w 4114"/>
              <a:gd name="T9" fmla="*/ 2147483646 h 1057"/>
              <a:gd name="T10" fmla="*/ 2147483646 w 4114"/>
              <a:gd name="T11" fmla="*/ 2147483646 h 1057"/>
              <a:gd name="T12" fmla="*/ 2147483646 w 4114"/>
              <a:gd name="T13" fmla="*/ 0 h 105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114"/>
              <a:gd name="T22" fmla="*/ 0 h 1057"/>
              <a:gd name="T23" fmla="*/ 4114 w 4114"/>
              <a:gd name="T24" fmla="*/ 1057 h 105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114" h="1057">
                <a:moveTo>
                  <a:pt x="0" y="1056"/>
                </a:moveTo>
                <a:lnTo>
                  <a:pt x="672" y="954"/>
                </a:lnTo>
                <a:lnTo>
                  <a:pt x="1362" y="825"/>
                </a:lnTo>
                <a:lnTo>
                  <a:pt x="2049" y="573"/>
                </a:lnTo>
                <a:lnTo>
                  <a:pt x="2736" y="381"/>
                </a:lnTo>
                <a:lnTo>
                  <a:pt x="3432" y="195"/>
                </a:lnTo>
                <a:lnTo>
                  <a:pt x="4113" y="0"/>
                </a:lnTo>
              </a:path>
            </a:pathLst>
          </a:custGeom>
          <a:noFill/>
          <a:ln w="50800" cap="rnd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5" name="Freeform 13"/>
          <p:cNvSpPr>
            <a:spLocks/>
          </p:cNvSpPr>
          <p:nvPr/>
        </p:nvSpPr>
        <p:spPr bwMode="auto">
          <a:xfrm>
            <a:off x="3506789" y="2090739"/>
            <a:ext cx="6027737" cy="1468437"/>
          </a:xfrm>
          <a:custGeom>
            <a:avLst/>
            <a:gdLst>
              <a:gd name="T0" fmla="*/ 0 w 4114"/>
              <a:gd name="T1" fmla="*/ 2147483646 h 925"/>
              <a:gd name="T2" fmla="*/ 2147483646 w 4114"/>
              <a:gd name="T3" fmla="*/ 2147483646 h 925"/>
              <a:gd name="T4" fmla="*/ 2147483646 w 4114"/>
              <a:gd name="T5" fmla="*/ 2147483646 h 925"/>
              <a:gd name="T6" fmla="*/ 2147483646 w 4114"/>
              <a:gd name="T7" fmla="*/ 2147483646 h 925"/>
              <a:gd name="T8" fmla="*/ 2147483646 w 4114"/>
              <a:gd name="T9" fmla="*/ 2147483646 h 925"/>
              <a:gd name="T10" fmla="*/ 2147483646 w 4114"/>
              <a:gd name="T11" fmla="*/ 2147483646 h 925"/>
              <a:gd name="T12" fmla="*/ 2147483646 w 4114"/>
              <a:gd name="T13" fmla="*/ 0 h 92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114"/>
              <a:gd name="T22" fmla="*/ 0 h 925"/>
              <a:gd name="T23" fmla="*/ 4114 w 4114"/>
              <a:gd name="T24" fmla="*/ 925 h 92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114" h="925">
                <a:moveTo>
                  <a:pt x="0" y="924"/>
                </a:moveTo>
                <a:lnTo>
                  <a:pt x="669" y="780"/>
                </a:lnTo>
                <a:lnTo>
                  <a:pt x="1359" y="552"/>
                </a:lnTo>
                <a:lnTo>
                  <a:pt x="2043" y="321"/>
                </a:lnTo>
                <a:lnTo>
                  <a:pt x="2733" y="52"/>
                </a:lnTo>
                <a:lnTo>
                  <a:pt x="3423" y="48"/>
                </a:lnTo>
                <a:lnTo>
                  <a:pt x="4113" y="0"/>
                </a:lnTo>
              </a:path>
            </a:pathLst>
          </a:custGeom>
          <a:noFill/>
          <a:ln w="50800" cap="rnd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6" name="Freeform 14"/>
          <p:cNvSpPr>
            <a:spLocks/>
          </p:cNvSpPr>
          <p:nvPr/>
        </p:nvSpPr>
        <p:spPr bwMode="auto">
          <a:xfrm>
            <a:off x="3503614" y="2006600"/>
            <a:ext cx="6035675" cy="1600200"/>
          </a:xfrm>
          <a:custGeom>
            <a:avLst/>
            <a:gdLst>
              <a:gd name="T0" fmla="*/ 0 w 4119"/>
              <a:gd name="T1" fmla="*/ 2147483646 h 1008"/>
              <a:gd name="T2" fmla="*/ 2147483646 w 4119"/>
              <a:gd name="T3" fmla="*/ 2147483646 h 1008"/>
              <a:gd name="T4" fmla="*/ 2147483646 w 4119"/>
              <a:gd name="T5" fmla="*/ 2147483646 h 1008"/>
              <a:gd name="T6" fmla="*/ 2147483646 w 4119"/>
              <a:gd name="T7" fmla="*/ 2147483646 h 1008"/>
              <a:gd name="T8" fmla="*/ 2147483646 w 4119"/>
              <a:gd name="T9" fmla="*/ 2147483646 h 1008"/>
              <a:gd name="T10" fmla="*/ 2147483646 w 4119"/>
              <a:gd name="T11" fmla="*/ 2147483646 h 1008"/>
              <a:gd name="T12" fmla="*/ 2147483646 w 4119"/>
              <a:gd name="T13" fmla="*/ 0 h 100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119"/>
              <a:gd name="T22" fmla="*/ 0 h 1008"/>
              <a:gd name="T23" fmla="*/ 4119 w 4119"/>
              <a:gd name="T24" fmla="*/ 1008 h 100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119" h="1008">
                <a:moveTo>
                  <a:pt x="0" y="1007"/>
                </a:moveTo>
                <a:lnTo>
                  <a:pt x="674" y="878"/>
                </a:lnTo>
                <a:lnTo>
                  <a:pt x="1364" y="704"/>
                </a:lnTo>
                <a:lnTo>
                  <a:pt x="2052" y="425"/>
                </a:lnTo>
                <a:lnTo>
                  <a:pt x="2738" y="152"/>
                </a:lnTo>
                <a:lnTo>
                  <a:pt x="3428" y="83"/>
                </a:lnTo>
                <a:lnTo>
                  <a:pt x="4118" y="0"/>
                </a:lnTo>
              </a:path>
            </a:pathLst>
          </a:custGeom>
          <a:noFill/>
          <a:ln w="50800" cap="rnd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7" name="Rectangle 18"/>
          <p:cNvSpPr>
            <a:spLocks noChangeArrowheads="1"/>
          </p:cNvSpPr>
          <p:nvPr/>
        </p:nvSpPr>
        <p:spPr bwMode="auto">
          <a:xfrm>
            <a:off x="2776539" y="1727201"/>
            <a:ext cx="6111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/>
              <a:t>150</a:t>
            </a:r>
          </a:p>
        </p:txBody>
      </p:sp>
      <p:sp>
        <p:nvSpPr>
          <p:cNvPr id="79888" name="Rectangle 19"/>
          <p:cNvSpPr>
            <a:spLocks noChangeArrowheads="1"/>
          </p:cNvSpPr>
          <p:nvPr/>
        </p:nvSpPr>
        <p:spPr bwMode="auto">
          <a:xfrm>
            <a:off x="2776539" y="2122489"/>
            <a:ext cx="6111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/>
              <a:t>140</a:t>
            </a:r>
          </a:p>
        </p:txBody>
      </p:sp>
      <p:sp>
        <p:nvSpPr>
          <p:cNvPr id="79889" name="Rectangle 20"/>
          <p:cNvSpPr>
            <a:spLocks noChangeArrowheads="1"/>
          </p:cNvSpPr>
          <p:nvPr/>
        </p:nvSpPr>
        <p:spPr bwMode="auto">
          <a:xfrm>
            <a:off x="2776539" y="2514601"/>
            <a:ext cx="6111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/>
              <a:t>130</a:t>
            </a:r>
          </a:p>
        </p:txBody>
      </p:sp>
      <p:sp>
        <p:nvSpPr>
          <p:cNvPr id="79890" name="Rectangle 21"/>
          <p:cNvSpPr>
            <a:spLocks noChangeArrowheads="1"/>
          </p:cNvSpPr>
          <p:nvPr/>
        </p:nvSpPr>
        <p:spPr bwMode="auto">
          <a:xfrm>
            <a:off x="2776539" y="2919414"/>
            <a:ext cx="6111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/>
              <a:t>120</a:t>
            </a:r>
          </a:p>
        </p:txBody>
      </p:sp>
      <p:sp>
        <p:nvSpPr>
          <p:cNvPr id="79891" name="Rectangle 22"/>
          <p:cNvSpPr>
            <a:spLocks noChangeArrowheads="1"/>
          </p:cNvSpPr>
          <p:nvPr/>
        </p:nvSpPr>
        <p:spPr bwMode="auto">
          <a:xfrm>
            <a:off x="2782889" y="3302000"/>
            <a:ext cx="604837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/>
              <a:t>110</a:t>
            </a:r>
          </a:p>
        </p:txBody>
      </p:sp>
      <p:sp>
        <p:nvSpPr>
          <p:cNvPr id="79892" name="Rectangle 23"/>
          <p:cNvSpPr>
            <a:spLocks noChangeArrowheads="1"/>
          </p:cNvSpPr>
          <p:nvPr/>
        </p:nvSpPr>
        <p:spPr bwMode="auto">
          <a:xfrm>
            <a:off x="2776539" y="3697289"/>
            <a:ext cx="6111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/>
              <a:t>100</a:t>
            </a:r>
          </a:p>
        </p:txBody>
      </p:sp>
      <p:sp>
        <p:nvSpPr>
          <p:cNvPr id="79893" name="Rectangle 24"/>
          <p:cNvSpPr>
            <a:spLocks noChangeArrowheads="1"/>
          </p:cNvSpPr>
          <p:nvPr/>
        </p:nvSpPr>
        <p:spPr bwMode="auto">
          <a:xfrm>
            <a:off x="2919413" y="4097339"/>
            <a:ext cx="4683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/>
              <a:t>90</a:t>
            </a:r>
          </a:p>
        </p:txBody>
      </p:sp>
      <p:sp>
        <p:nvSpPr>
          <p:cNvPr id="79894" name="Rectangle 25"/>
          <p:cNvSpPr>
            <a:spLocks noChangeArrowheads="1"/>
          </p:cNvSpPr>
          <p:nvPr/>
        </p:nvSpPr>
        <p:spPr bwMode="auto">
          <a:xfrm>
            <a:off x="2919647" y="4498976"/>
            <a:ext cx="468079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GillSans" charset="0"/>
              </a:rPr>
              <a:t>80</a:t>
            </a:r>
          </a:p>
        </p:txBody>
      </p:sp>
      <p:sp>
        <p:nvSpPr>
          <p:cNvPr id="79895" name="Rectangle 26"/>
          <p:cNvSpPr>
            <a:spLocks noChangeArrowheads="1"/>
          </p:cNvSpPr>
          <p:nvPr/>
        </p:nvSpPr>
        <p:spPr bwMode="auto">
          <a:xfrm>
            <a:off x="2919413" y="4910139"/>
            <a:ext cx="4683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GillSans" charset="0"/>
              </a:rPr>
              <a:t>70</a:t>
            </a:r>
          </a:p>
        </p:txBody>
      </p:sp>
      <p:sp>
        <p:nvSpPr>
          <p:cNvPr id="79896" name="Line 28"/>
          <p:cNvSpPr>
            <a:spLocks noChangeShapeType="1"/>
          </p:cNvSpPr>
          <p:nvPr/>
        </p:nvSpPr>
        <p:spPr bwMode="auto">
          <a:xfrm>
            <a:off x="3355976" y="5459413"/>
            <a:ext cx="1301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7" name="Line 29"/>
          <p:cNvSpPr>
            <a:spLocks noChangeShapeType="1"/>
          </p:cNvSpPr>
          <p:nvPr/>
        </p:nvSpPr>
        <p:spPr bwMode="auto">
          <a:xfrm>
            <a:off x="4492625" y="5346700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8" name="Line 30"/>
          <p:cNvSpPr>
            <a:spLocks noChangeShapeType="1"/>
          </p:cNvSpPr>
          <p:nvPr/>
        </p:nvSpPr>
        <p:spPr bwMode="auto">
          <a:xfrm>
            <a:off x="5503863" y="5346700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99" name="Line 31"/>
          <p:cNvSpPr>
            <a:spLocks noChangeShapeType="1"/>
          </p:cNvSpPr>
          <p:nvPr/>
        </p:nvSpPr>
        <p:spPr bwMode="auto">
          <a:xfrm>
            <a:off x="6507163" y="5346700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900" name="Line 32"/>
          <p:cNvSpPr>
            <a:spLocks noChangeShapeType="1"/>
          </p:cNvSpPr>
          <p:nvPr/>
        </p:nvSpPr>
        <p:spPr bwMode="auto">
          <a:xfrm>
            <a:off x="7518400" y="5346700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901" name="Line 33"/>
          <p:cNvSpPr>
            <a:spLocks noChangeShapeType="1"/>
          </p:cNvSpPr>
          <p:nvPr/>
        </p:nvSpPr>
        <p:spPr bwMode="auto">
          <a:xfrm>
            <a:off x="8529638" y="5346700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902" name="Line 34"/>
          <p:cNvSpPr>
            <a:spLocks noChangeShapeType="1"/>
          </p:cNvSpPr>
          <p:nvPr/>
        </p:nvSpPr>
        <p:spPr bwMode="auto">
          <a:xfrm>
            <a:off x="9539288" y="5346700"/>
            <a:ext cx="0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903" name="Rectangle 35"/>
          <p:cNvSpPr>
            <a:spLocks noChangeArrowheads="1"/>
          </p:cNvSpPr>
          <p:nvPr/>
        </p:nvSpPr>
        <p:spPr bwMode="auto">
          <a:xfrm rot="16200000" flipH="1">
            <a:off x="702469" y="3477419"/>
            <a:ext cx="3560762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/>
              <a:t>mm Hg</a:t>
            </a:r>
          </a:p>
        </p:txBody>
      </p:sp>
      <p:sp>
        <p:nvSpPr>
          <p:cNvPr id="79904" name="Rectangle 36"/>
          <p:cNvSpPr>
            <a:spLocks noChangeArrowheads="1"/>
          </p:cNvSpPr>
          <p:nvPr/>
        </p:nvSpPr>
        <p:spPr bwMode="auto">
          <a:xfrm>
            <a:off x="3065464" y="5524501"/>
            <a:ext cx="8397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/>
              <a:t>18-29</a:t>
            </a:r>
          </a:p>
        </p:txBody>
      </p:sp>
      <p:sp>
        <p:nvSpPr>
          <p:cNvPr id="79905" name="Rectangle 37"/>
          <p:cNvSpPr>
            <a:spLocks noChangeArrowheads="1"/>
          </p:cNvSpPr>
          <p:nvPr/>
        </p:nvSpPr>
        <p:spPr bwMode="auto">
          <a:xfrm>
            <a:off x="4070350" y="5524501"/>
            <a:ext cx="8397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/>
              <a:t>30-39</a:t>
            </a:r>
          </a:p>
        </p:txBody>
      </p:sp>
      <p:sp>
        <p:nvSpPr>
          <p:cNvPr id="79906" name="Rectangle 38"/>
          <p:cNvSpPr>
            <a:spLocks noChangeArrowheads="1"/>
          </p:cNvSpPr>
          <p:nvPr/>
        </p:nvSpPr>
        <p:spPr bwMode="auto">
          <a:xfrm>
            <a:off x="5078414" y="5524501"/>
            <a:ext cx="8397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/>
              <a:t>40-49</a:t>
            </a:r>
          </a:p>
        </p:txBody>
      </p:sp>
      <p:sp>
        <p:nvSpPr>
          <p:cNvPr id="79907" name="Rectangle 39"/>
          <p:cNvSpPr>
            <a:spLocks noChangeArrowheads="1"/>
          </p:cNvSpPr>
          <p:nvPr/>
        </p:nvSpPr>
        <p:spPr bwMode="auto">
          <a:xfrm>
            <a:off x="6088064" y="5524501"/>
            <a:ext cx="8397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/>
              <a:t>50-59</a:t>
            </a:r>
          </a:p>
        </p:txBody>
      </p:sp>
      <p:sp>
        <p:nvSpPr>
          <p:cNvPr id="79908" name="Rectangle 40"/>
          <p:cNvSpPr>
            <a:spLocks noChangeArrowheads="1"/>
          </p:cNvSpPr>
          <p:nvPr/>
        </p:nvSpPr>
        <p:spPr bwMode="auto">
          <a:xfrm>
            <a:off x="7094539" y="5524501"/>
            <a:ext cx="8397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/>
              <a:t>60-69</a:t>
            </a:r>
          </a:p>
        </p:txBody>
      </p:sp>
      <p:sp>
        <p:nvSpPr>
          <p:cNvPr id="79909" name="Rectangle 41"/>
          <p:cNvSpPr>
            <a:spLocks noChangeArrowheads="1"/>
          </p:cNvSpPr>
          <p:nvPr/>
        </p:nvSpPr>
        <p:spPr bwMode="auto">
          <a:xfrm>
            <a:off x="8104189" y="5524501"/>
            <a:ext cx="8397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/>
              <a:t>70-79</a:t>
            </a:r>
          </a:p>
        </p:txBody>
      </p:sp>
      <p:sp>
        <p:nvSpPr>
          <p:cNvPr id="79910" name="Rectangle 42"/>
          <p:cNvSpPr>
            <a:spLocks noChangeArrowheads="1"/>
          </p:cNvSpPr>
          <p:nvPr/>
        </p:nvSpPr>
        <p:spPr bwMode="auto">
          <a:xfrm>
            <a:off x="9223375" y="5524501"/>
            <a:ext cx="6175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solidFill>
                  <a:srgbClr val="FFFFFF"/>
                </a:solidFill>
              </a:rPr>
              <a:t>80</a:t>
            </a:r>
            <a:r>
              <a:rPr lang="en-US" altLang="en-US" sz="2000" b="1" dirty="0">
                <a:latin typeface="GillSans" charset="0"/>
              </a:rPr>
              <a:t>+</a:t>
            </a:r>
          </a:p>
        </p:txBody>
      </p:sp>
      <p:sp>
        <p:nvSpPr>
          <p:cNvPr id="79911" name="Rectangle 45"/>
          <p:cNvSpPr>
            <a:spLocks noChangeArrowheads="1"/>
          </p:cNvSpPr>
          <p:nvPr/>
        </p:nvSpPr>
        <p:spPr bwMode="auto">
          <a:xfrm>
            <a:off x="426561" y="6400800"/>
            <a:ext cx="38560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Burt, Hypertension 1995;26:60.</a:t>
            </a:r>
          </a:p>
        </p:txBody>
      </p:sp>
      <p:sp>
        <p:nvSpPr>
          <p:cNvPr id="79912" name="Freeform 46"/>
          <p:cNvSpPr>
            <a:spLocks/>
          </p:cNvSpPr>
          <p:nvPr/>
        </p:nvSpPr>
        <p:spPr bwMode="auto">
          <a:xfrm>
            <a:off x="3486151" y="1885950"/>
            <a:ext cx="6054725" cy="3575050"/>
          </a:xfrm>
          <a:custGeom>
            <a:avLst/>
            <a:gdLst>
              <a:gd name="T0" fmla="*/ 2147483646 w 4132"/>
              <a:gd name="T1" fmla="*/ 2147483646 h 2252"/>
              <a:gd name="T2" fmla="*/ 0 w 4132"/>
              <a:gd name="T3" fmla="*/ 2147483646 h 2252"/>
              <a:gd name="T4" fmla="*/ 0 w 4132"/>
              <a:gd name="T5" fmla="*/ 0 h 2252"/>
              <a:gd name="T6" fmla="*/ 0 60000 65536"/>
              <a:gd name="T7" fmla="*/ 0 60000 65536"/>
              <a:gd name="T8" fmla="*/ 0 60000 65536"/>
              <a:gd name="T9" fmla="*/ 0 w 4132"/>
              <a:gd name="T10" fmla="*/ 0 h 2252"/>
              <a:gd name="T11" fmla="*/ 4132 w 4132"/>
              <a:gd name="T12" fmla="*/ 2252 h 225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132" h="2252">
                <a:moveTo>
                  <a:pt x="4131" y="2251"/>
                </a:moveTo>
                <a:lnTo>
                  <a:pt x="0" y="2251"/>
                </a:lnTo>
                <a:lnTo>
                  <a:pt x="0" y="0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914" name="Text Box 50"/>
          <p:cNvSpPr txBox="1">
            <a:spLocks noChangeArrowheads="1"/>
          </p:cNvSpPr>
          <p:nvPr/>
        </p:nvSpPr>
        <p:spPr bwMode="auto">
          <a:xfrm>
            <a:off x="3660775" y="1463676"/>
            <a:ext cx="3352800" cy="8350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dirty="0"/>
              <a:t>SBP Rise with Age = ~0.6 mmHg per year</a:t>
            </a:r>
          </a:p>
        </p:txBody>
      </p:sp>
      <p:sp>
        <p:nvSpPr>
          <p:cNvPr id="79915" name="Line 51"/>
          <p:cNvSpPr>
            <a:spLocks noChangeShapeType="1"/>
          </p:cNvSpPr>
          <p:nvPr/>
        </p:nvSpPr>
        <p:spPr bwMode="auto">
          <a:xfrm>
            <a:off x="4800600" y="2286000"/>
            <a:ext cx="1143000" cy="3810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79916" name="Group 60"/>
          <p:cNvGrpSpPr>
            <a:grpSpLocks/>
          </p:cNvGrpSpPr>
          <p:nvPr/>
        </p:nvGrpSpPr>
        <p:grpSpPr bwMode="auto">
          <a:xfrm>
            <a:off x="6781800" y="4191000"/>
            <a:ext cx="2947988" cy="869950"/>
            <a:chOff x="3456" y="3724"/>
            <a:chExt cx="1857" cy="548"/>
          </a:xfrm>
        </p:grpSpPr>
        <p:sp>
          <p:nvSpPr>
            <p:cNvPr id="79918" name="Rectangle 52"/>
            <p:cNvSpPr>
              <a:spLocks noChangeArrowheads="1"/>
            </p:cNvSpPr>
            <p:nvPr/>
          </p:nvSpPr>
          <p:spPr bwMode="auto">
            <a:xfrm>
              <a:off x="3456" y="3724"/>
              <a:ext cx="1857" cy="54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79919" name="Rectangle 53"/>
            <p:cNvSpPr>
              <a:spLocks noChangeArrowheads="1"/>
            </p:cNvSpPr>
            <p:nvPr/>
          </p:nvSpPr>
          <p:spPr bwMode="auto">
            <a:xfrm>
              <a:off x="3895" y="3730"/>
              <a:ext cx="50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 dirty="0"/>
                <a:t>Black</a:t>
              </a:r>
            </a:p>
          </p:txBody>
        </p:sp>
        <p:sp>
          <p:nvSpPr>
            <p:cNvPr id="79920" name="Line 54"/>
            <p:cNvSpPr>
              <a:spLocks noChangeShapeType="1"/>
            </p:cNvSpPr>
            <p:nvPr/>
          </p:nvSpPr>
          <p:spPr bwMode="auto">
            <a:xfrm>
              <a:off x="3556" y="3827"/>
              <a:ext cx="325" cy="0"/>
            </a:xfrm>
            <a:prstGeom prst="line">
              <a:avLst/>
            </a:prstGeom>
            <a:noFill/>
            <a:ln w="50800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21" name="Rectangle 55"/>
            <p:cNvSpPr>
              <a:spLocks noChangeArrowheads="1"/>
            </p:cNvSpPr>
            <p:nvPr/>
          </p:nvSpPr>
          <p:spPr bwMode="auto">
            <a:xfrm>
              <a:off x="3895" y="3882"/>
              <a:ext cx="51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 dirty="0"/>
                <a:t>White</a:t>
              </a:r>
            </a:p>
          </p:txBody>
        </p:sp>
        <p:sp>
          <p:nvSpPr>
            <p:cNvPr id="79922" name="Line 56"/>
            <p:cNvSpPr>
              <a:spLocks noChangeShapeType="1"/>
            </p:cNvSpPr>
            <p:nvPr/>
          </p:nvSpPr>
          <p:spPr bwMode="auto">
            <a:xfrm>
              <a:off x="3558" y="3979"/>
              <a:ext cx="323" cy="0"/>
            </a:xfrm>
            <a:prstGeom prst="line">
              <a:avLst/>
            </a:prstGeom>
            <a:noFill/>
            <a:ln w="5080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23" name="Rectangle 57"/>
            <p:cNvSpPr>
              <a:spLocks noChangeArrowheads="1"/>
            </p:cNvSpPr>
            <p:nvPr/>
          </p:nvSpPr>
          <p:spPr bwMode="auto">
            <a:xfrm>
              <a:off x="3895" y="4034"/>
              <a:ext cx="140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 dirty="0"/>
                <a:t>Mexican-American</a:t>
              </a:r>
            </a:p>
          </p:txBody>
        </p:sp>
        <p:sp>
          <p:nvSpPr>
            <p:cNvPr id="79924" name="Line 58"/>
            <p:cNvSpPr>
              <a:spLocks noChangeShapeType="1"/>
            </p:cNvSpPr>
            <p:nvPr/>
          </p:nvSpPr>
          <p:spPr bwMode="auto">
            <a:xfrm>
              <a:off x="3556" y="4131"/>
              <a:ext cx="325" cy="0"/>
            </a:xfrm>
            <a:prstGeom prst="line">
              <a:avLst/>
            </a:prstGeom>
            <a:noFill/>
            <a:ln w="508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9917" name="Text Box 59"/>
          <p:cNvSpPr txBox="1">
            <a:spLocks noChangeArrowheads="1"/>
          </p:cNvSpPr>
          <p:nvPr/>
        </p:nvSpPr>
        <p:spPr bwMode="auto">
          <a:xfrm>
            <a:off x="5486400" y="59436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FFFFFF"/>
                </a:solidFill>
              </a:rPr>
              <a:t>Age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354580" y="1140363"/>
            <a:ext cx="9311640" cy="25545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en-US" sz="4000" i="1" dirty="0">
              <a:solidFill>
                <a:srgbClr val="FFFF00"/>
              </a:solidFill>
              <a:ea typeface="MS PGothic" panose="020B0600070205080204" pitchFamily="34" charset="-128"/>
            </a:endParaRPr>
          </a:p>
          <a:p>
            <a:pPr algn="ctr"/>
            <a:r>
              <a:rPr lang="en-US" altLang="en-US" sz="4000" i="1" dirty="0">
                <a:latin typeface="Calibri  "/>
                <a:ea typeface="MS PGothic" panose="020B0600070205080204" pitchFamily="34" charset="-128"/>
              </a:rPr>
              <a:t>Rise in Blood Pressure with Age Occurs in Most, but not All, Populations</a:t>
            </a:r>
          </a:p>
          <a:p>
            <a:pPr algn="ctr"/>
            <a:endParaRPr lang="en-US" altLang="en-US" sz="4000" i="1" dirty="0">
              <a:solidFill>
                <a:srgbClr val="FFFF00"/>
              </a:solidFill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978389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3"/>
          <p:cNvSpPr>
            <a:spLocks noChangeArrowheads="1"/>
          </p:cNvSpPr>
          <p:nvPr/>
        </p:nvSpPr>
        <p:spPr bwMode="auto">
          <a:xfrm>
            <a:off x="1163781" y="189270"/>
            <a:ext cx="97720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In Populations with 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Extremely Low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Sodium Intake, there is </a:t>
            </a:r>
            <a:r>
              <a:rPr kumimoji="0" lang="en-US" sz="3600" b="1" i="1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No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Age-Related Rise in 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Systolic BP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1923" name="Text Box 4"/>
          <p:cNvSpPr txBox="1">
            <a:spLocks noChangeArrowheads="1"/>
          </p:cNvSpPr>
          <p:nvPr/>
        </p:nvSpPr>
        <p:spPr bwMode="auto">
          <a:xfrm>
            <a:off x="1600201" y="6477000"/>
            <a:ext cx="235109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 "/>
                <a:ea typeface="MS PGothic" panose="020B0600070205080204" pitchFamily="34" charset="-128"/>
              </a:rPr>
              <a:t>INTERSALT BMJ 1988;297:319</a:t>
            </a:r>
          </a:p>
        </p:txBody>
      </p:sp>
      <p:sp>
        <p:nvSpPr>
          <p:cNvPr id="81924" name="TextBox 7"/>
          <p:cNvSpPr txBox="1">
            <a:spLocks noChangeArrowheads="1"/>
          </p:cNvSpPr>
          <p:nvPr/>
        </p:nvSpPr>
        <p:spPr bwMode="auto">
          <a:xfrm>
            <a:off x="3276600" y="5638800"/>
            <a:ext cx="6553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Sans" charset="0"/>
                <a:ea typeface="MS PGothic" panose="020B0600070205080204" pitchFamily="34" charset="-128"/>
                <a:cs typeface="+mn-cs"/>
              </a:rPr>
              <a:t>0              1,150              2,300            3,450            4,600             5,750</a:t>
            </a:r>
          </a:p>
        </p:txBody>
      </p:sp>
      <p:graphicFrame>
        <p:nvGraphicFramePr>
          <p:cNvPr id="81925" name="Object 2"/>
          <p:cNvGraphicFramePr>
            <a:graphicFrameLocks noChangeAspect="1"/>
          </p:cNvGraphicFramePr>
          <p:nvPr>
            <p:extLst/>
          </p:nvPr>
        </p:nvGraphicFramePr>
        <p:xfrm>
          <a:off x="540338" y="1295400"/>
          <a:ext cx="9712960" cy="4874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name="Worksheet" r:id="rId4" imgW="6324630" imgH="4000420" progId="Excel.Sheet.8">
                  <p:embed/>
                </p:oleObj>
              </mc:Choice>
              <mc:Fallback>
                <p:oleObj name="Worksheet" r:id="rId4" imgW="6324630" imgH="4000420" progId="Excel.Sheet.8">
                  <p:embed/>
                  <p:pic>
                    <p:nvPicPr>
                      <p:cNvPr id="8192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338" y="1295400"/>
                        <a:ext cx="9712960" cy="48742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2184400" y="2131072"/>
            <a:ext cx="3429000" cy="3200400"/>
            <a:chOff x="1371600" y="2362200"/>
            <a:chExt cx="3429000" cy="3200400"/>
          </a:xfrm>
        </p:grpSpPr>
        <p:sp>
          <p:nvSpPr>
            <p:cNvPr id="8" name="Oval 7"/>
            <p:cNvSpPr/>
            <p:nvPr/>
          </p:nvSpPr>
          <p:spPr>
            <a:xfrm>
              <a:off x="1371600" y="3733800"/>
              <a:ext cx="1752600" cy="1828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81928" name="Straight Arrow Connector 9"/>
            <p:cNvCxnSpPr>
              <a:cxnSpLocks noChangeShapeType="1"/>
            </p:cNvCxnSpPr>
            <p:nvPr/>
          </p:nvCxnSpPr>
          <p:spPr bwMode="auto">
            <a:xfrm rot="5400000">
              <a:off x="2362200" y="3200400"/>
              <a:ext cx="762000" cy="457200"/>
            </a:xfrm>
            <a:prstGeom prst="straightConnector1">
              <a:avLst/>
            </a:prstGeom>
            <a:noFill/>
            <a:ln w="25400">
              <a:solidFill>
                <a:srgbClr val="C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1929" name="TextBox 13"/>
            <p:cNvSpPr txBox="1">
              <a:spLocks noChangeArrowheads="1"/>
            </p:cNvSpPr>
            <p:nvPr/>
          </p:nvSpPr>
          <p:spPr bwMode="auto">
            <a:xfrm>
              <a:off x="1828800" y="2362200"/>
              <a:ext cx="2971800" cy="707886"/>
            </a:xfrm>
            <a:prstGeom prst="rect">
              <a:avLst/>
            </a:prstGeom>
            <a:noFill/>
            <a:ln w="25400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GillSans" charset="0"/>
                  <a:ea typeface="MS PGothic" panose="020B0600070205080204" pitchFamily="34" charset="-128"/>
                  <a:cs typeface="+mn-cs"/>
                </a:rPr>
                <a:t>4 Populations with No Rise in SBP with Age</a:t>
              </a:r>
            </a:p>
          </p:txBody>
        </p:sp>
      </p:grpSp>
      <p:sp>
        <p:nvSpPr>
          <p:cNvPr id="12" name="TextBox 7"/>
          <p:cNvSpPr txBox="1">
            <a:spLocks noChangeArrowheads="1"/>
          </p:cNvSpPr>
          <p:nvPr/>
        </p:nvSpPr>
        <p:spPr bwMode="auto">
          <a:xfrm>
            <a:off x="2341880" y="5258562"/>
            <a:ext cx="877316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Sans" charset="0"/>
                <a:ea typeface="MS PGothic" panose="020B0600070205080204" pitchFamily="34" charset="-128"/>
                <a:cs typeface="+mn-cs"/>
              </a:rPr>
              <a:t>0               1,150                 2,300                 3,450                4,600           </a:t>
            </a:r>
            <a:r>
              <a:rPr kumimoji="0" lang="en-US" altLang="en-US" sz="16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GillSans" charset="0"/>
                <a:ea typeface="MS PGothic" panose="020B0600070205080204" pitchFamily="34" charset="-128"/>
                <a:cs typeface="+mn-cs"/>
              </a:rPr>
              <a:t>    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Sans" charset="0"/>
                <a:ea typeface="MS PGothic" panose="020B0600070205080204" pitchFamily="34" charset="-128"/>
                <a:cs typeface="+mn-cs"/>
              </a:rPr>
              <a:t>5,750</a:t>
            </a:r>
          </a:p>
        </p:txBody>
      </p:sp>
    </p:spTree>
    <p:extLst>
      <p:ext uri="{BB962C8B-B14F-4D97-AF65-F5344CB8AC3E}">
        <p14:creationId xmlns:p14="http://schemas.microsoft.com/office/powerpoint/2010/main" val="142345684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EA3917D-018E-B841-9A4E-D2269513ACF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056167" y="976215"/>
          <a:ext cx="10618382" cy="52615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66617" y="216365"/>
            <a:ext cx="107511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sz="20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3600" b="1" dirty="0"/>
              <a:t>In the </a:t>
            </a:r>
            <a:r>
              <a:rPr lang="en-US" sz="3600" b="1" dirty="0" err="1"/>
              <a:t>Yanomami</a:t>
            </a:r>
            <a:r>
              <a:rPr lang="en-US" sz="3600" b="1" dirty="0"/>
              <a:t> tribe, salt intake is extremely low and there is </a:t>
            </a:r>
            <a:r>
              <a:rPr lang="en-US" sz="3600" b="1" u="sng" dirty="0"/>
              <a:t>no</a:t>
            </a:r>
            <a:r>
              <a:rPr lang="en-US" sz="3600" b="1" dirty="0"/>
              <a:t> age-related rise in blood pressure in children and adults, and </a:t>
            </a:r>
            <a:r>
              <a:rPr lang="en-US" sz="3600" b="1" u="sng" dirty="0"/>
              <a:t>no</a:t>
            </a:r>
            <a:r>
              <a:rPr lang="en-US" sz="3600" b="1" dirty="0"/>
              <a:t> hypertension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3534" y="6308651"/>
            <a:ext cx="5961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  "/>
              </a:rPr>
              <a:t>Mueller, JAMA Cardiology, In Press</a:t>
            </a:r>
          </a:p>
        </p:txBody>
      </p:sp>
    </p:spTree>
    <p:extLst>
      <p:ext uri="{BB962C8B-B14F-4D97-AF65-F5344CB8AC3E}">
        <p14:creationId xmlns:p14="http://schemas.microsoft.com/office/powerpoint/2010/main" val="117120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5966460" y="2430780"/>
            <a:ext cx="6225540" cy="1143000"/>
          </a:xfrm>
        </p:spPr>
        <p:txBody>
          <a:bodyPr>
            <a:normAutofit fontScale="90000"/>
          </a:bodyPr>
          <a:lstStyle/>
          <a:p>
            <a:r>
              <a:rPr lang="en-US" altLang="en-US" sz="7200" dirty="0">
                <a:solidFill>
                  <a:schemeClr val="tx1"/>
                </a:solidFill>
                <a:ea typeface="MS PGothic" panose="020B0600070205080204" pitchFamily="34" charset="-128"/>
              </a:rPr>
              <a:t> </a:t>
            </a:r>
            <a:br>
              <a:rPr lang="en-US" altLang="en-US" sz="7200" dirty="0">
                <a:solidFill>
                  <a:schemeClr val="tx1"/>
                </a:solidFill>
                <a:ea typeface="MS PGothic" panose="020B0600070205080204" pitchFamily="34" charset="-128"/>
              </a:rPr>
            </a:br>
            <a:r>
              <a:rPr lang="en-US" altLang="en-US" sz="7200" dirty="0">
                <a:solidFill>
                  <a:schemeClr val="tx1"/>
                </a:solidFill>
                <a:ea typeface="MS PGothic" panose="020B0600070205080204" pitchFamily="34" charset="-128"/>
              </a:rPr>
              <a:t>Salt Intake and Sources</a:t>
            </a:r>
            <a:br>
              <a:rPr lang="en-US" altLang="en-US" sz="7200" dirty="0">
                <a:solidFill>
                  <a:schemeClr val="tx1"/>
                </a:solidFill>
                <a:ea typeface="MS PGothic" panose="020B0600070205080204" pitchFamily="34" charset="-128"/>
              </a:rPr>
            </a:br>
            <a:endParaRPr lang="en-US" altLang="en-US" sz="7200" dirty="0">
              <a:solidFill>
                <a:schemeClr val="tx1"/>
              </a:solidFill>
              <a:ea typeface="MS PGothic" panose="020B0600070205080204" pitchFamily="34" charset="-128"/>
            </a:endParaRPr>
          </a:p>
        </p:txBody>
      </p:sp>
      <p:pic>
        <p:nvPicPr>
          <p:cNvPr id="3" name="Picture Placeholder 4" descr="salt.jpg"/>
          <p:cNvPicPr>
            <a:picLocks noChangeAspect="1"/>
          </p:cNvPicPr>
          <p:nvPr/>
        </p:nvPicPr>
        <p:blipFill>
          <a:blip r:embed="rId2" cstate="print"/>
          <a:srcRect l="5653" r="5653"/>
          <a:stretch>
            <a:fillRect/>
          </a:stretch>
        </p:blipFill>
        <p:spPr>
          <a:xfrm>
            <a:off x="-1" y="0"/>
            <a:ext cx="5420661" cy="68046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4483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>
          <a:xfrm>
            <a:off x="868680" y="426720"/>
            <a:ext cx="10515600" cy="1143000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sz="3600" b="1" dirty="0">
                <a:effectLst/>
                <a:latin typeface="+mn-lt"/>
                <a:ea typeface="ＭＳ Ｐゴシック" pitchFamily="-84" charset="-128"/>
              </a:rPr>
              <a:t>WHO Recommendations for </a:t>
            </a:r>
            <a:r>
              <a:rPr lang="en-US" sz="3600" b="1" dirty="0" smtClean="0">
                <a:latin typeface="+mn-lt"/>
                <a:ea typeface="ＭＳ Ｐゴシック" pitchFamily="-84" charset="-128"/>
              </a:rPr>
              <a:t>Salt Intake in </a:t>
            </a:r>
            <a:r>
              <a:rPr lang="en-US" sz="3600" b="1" dirty="0" smtClean="0">
                <a:effectLst/>
                <a:latin typeface="+mn-lt"/>
                <a:ea typeface="ＭＳ Ｐゴシック" pitchFamily="-84" charset="-128"/>
              </a:rPr>
              <a:t>Adults</a:t>
            </a:r>
            <a:endParaRPr lang="en-US" sz="3600" b="1" dirty="0">
              <a:effectLst/>
              <a:latin typeface="+mn-lt"/>
              <a:ea typeface="ＭＳ Ｐゴシック" pitchFamily="-84" charset="-128"/>
            </a:endParaRPr>
          </a:p>
        </p:txBody>
      </p:sp>
      <p:graphicFrame>
        <p:nvGraphicFramePr>
          <p:cNvPr id="394315" name="Group 75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216482693"/>
              </p:ext>
            </p:extLst>
          </p:nvPr>
        </p:nvGraphicFramePr>
        <p:xfrm>
          <a:off x="2239126" y="1883671"/>
          <a:ext cx="7606838" cy="3491668"/>
        </p:xfrm>
        <a:graphic>
          <a:graphicData uri="http://schemas.openxmlformats.org/drawingml/2006/table">
            <a:tbl>
              <a:tblPr/>
              <a:tblGrid>
                <a:gridCol w="5034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19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29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 "/>
                          <a:ea typeface="MS PGothic" panose="020B0600070205080204" pitchFamily="34" charset="-128"/>
                        </a:rPr>
                        <a:t>Salt [Sodium Chloride]</a:t>
                      </a:r>
                    </a:p>
                  </a:txBody>
                  <a:tcPr marT="45695" marB="4569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 "/>
                          <a:ea typeface="MS PGothic" panose="020B0600070205080204" pitchFamily="34" charset="-128"/>
                        </a:rPr>
                        <a:t>&lt; 5.0 gm</a:t>
                      </a:r>
                    </a:p>
                  </a:txBody>
                  <a:tcPr marT="45695" marB="4569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7291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 "/>
                          <a:ea typeface="MS PGothic" panose="020B0600070205080204" pitchFamily="34" charset="-128"/>
                        </a:rPr>
                        <a:t>Equivalent to:</a:t>
                      </a:r>
                    </a:p>
                  </a:txBody>
                  <a:tcPr marT="45695" marB="4569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 "/>
                        <a:ea typeface="MS PGothic" panose="020B0600070205080204" pitchFamily="34" charset="-128"/>
                      </a:endParaRPr>
                    </a:p>
                  </a:txBody>
                  <a:tcPr marT="45695" marB="4569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2138029"/>
                  </a:ext>
                </a:extLst>
              </a:tr>
              <a:tr h="8729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 "/>
                          <a:ea typeface="MS PGothic" panose="020B0600070205080204" pitchFamily="34" charset="-128"/>
                        </a:rPr>
                        <a:t>   Sodium in mg</a:t>
                      </a:r>
                    </a:p>
                  </a:txBody>
                  <a:tcPr marT="45695" marB="4569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 "/>
                          <a:ea typeface="MS PGothic" panose="020B0600070205080204" pitchFamily="34" charset="-128"/>
                        </a:rPr>
                        <a:t>&lt; 2,000 mg</a:t>
                      </a:r>
                    </a:p>
                  </a:txBody>
                  <a:tcPr marT="45695" marB="4569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7600305"/>
                  </a:ext>
                </a:extLst>
              </a:tr>
              <a:tr h="8729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 "/>
                          <a:ea typeface="MS PGothic" panose="020B0600070205080204" pitchFamily="34" charset="-128"/>
                        </a:rPr>
                        <a:t>   Sodium in </a:t>
                      </a:r>
                      <a:r>
                        <a:rPr kumimoji="0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 "/>
                          <a:ea typeface="MS PGothic" panose="020B0600070205080204" pitchFamily="34" charset="-128"/>
                        </a:rPr>
                        <a:t>mmol</a:t>
                      </a:r>
                      <a:endParaRPr kumimoji="0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 "/>
                        <a:ea typeface="MS PGothic" panose="020B0600070205080204" pitchFamily="34" charset="-128"/>
                      </a:endParaRPr>
                    </a:p>
                  </a:txBody>
                  <a:tcPr marT="45695" marB="4569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 "/>
                          <a:ea typeface="MS PGothic" panose="020B0600070205080204" pitchFamily="34" charset="-128"/>
                        </a:rPr>
                        <a:t>87 </a:t>
                      </a:r>
                      <a:r>
                        <a:rPr kumimoji="0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 "/>
                          <a:ea typeface="MS PGothic" panose="020B0600070205080204" pitchFamily="34" charset="-128"/>
                        </a:rPr>
                        <a:t>mmol</a:t>
                      </a:r>
                      <a:endParaRPr kumimoji="0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 "/>
                        <a:ea typeface="MS PGothic" panose="020B0600070205080204" pitchFamily="34" charset="-128"/>
                      </a:endParaRPr>
                    </a:p>
                  </a:txBody>
                  <a:tcPr marT="45695" marB="4569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1492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49301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4088" y="297277"/>
            <a:ext cx="9587922" cy="863600"/>
          </a:xfrm>
        </p:spPr>
        <p:txBody>
          <a:bodyPr/>
          <a:lstStyle/>
          <a:p>
            <a:pPr algn="ctr"/>
            <a:r>
              <a:rPr lang="en-US" sz="3000" dirty="0" smtClean="0">
                <a:latin typeface="Calibri "/>
                <a:cs typeface="Calibri Light" panose="020F0302020204030204" pitchFamily="34" charset="0"/>
              </a:rPr>
              <a:t>Worldwide, </a:t>
            </a:r>
            <a:r>
              <a:rPr lang="en-US" sz="3000" dirty="0">
                <a:latin typeface="Calibri "/>
                <a:cs typeface="Calibri Light" panose="020F0302020204030204" pitchFamily="34" charset="0"/>
              </a:rPr>
              <a:t>Salt Intake Greatly Exceeds 5 gm</a:t>
            </a:r>
          </a:p>
        </p:txBody>
      </p:sp>
      <p:pic>
        <p:nvPicPr>
          <p:cNvPr id="4" name="Picture 3" descr="Screen Shot 2018-08-03 at 11.36.0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88" y="1160877"/>
            <a:ext cx="9251270" cy="48005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5640" y="6435194"/>
            <a:ext cx="7388166" cy="33592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54421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83" dirty="0">
                <a:solidFill>
                  <a:prstClr val="black"/>
                </a:solidFill>
                <a:latin typeface="Calibri"/>
              </a:rPr>
              <a:t>2010 Adult Sodium Intake by Country (</a:t>
            </a:r>
            <a:r>
              <a:rPr lang="en-US" sz="1583" dirty="0" err="1">
                <a:solidFill>
                  <a:prstClr val="black"/>
                </a:solidFill>
                <a:latin typeface="Calibri"/>
              </a:rPr>
              <a:t>Powles</a:t>
            </a:r>
            <a:r>
              <a:rPr lang="en-US" sz="1583" dirty="0">
                <a:solidFill>
                  <a:prstClr val="black"/>
                </a:solidFill>
                <a:latin typeface="Calibri"/>
              </a:rPr>
              <a:t> 2013)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11418074" y="5348412"/>
            <a:ext cx="48848" cy="488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Down Arrow 9"/>
          <p:cNvSpPr/>
          <p:nvPr/>
        </p:nvSpPr>
        <p:spPr>
          <a:xfrm>
            <a:off x="4475193" y="4555384"/>
            <a:ext cx="856348" cy="628676"/>
          </a:xfrm>
          <a:prstGeom prst="downArrow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45720" rIns="91440" bIns="45720"/>
          <a:lstStyle/>
          <a:p>
            <a:pPr defTabSz="54421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833" dirty="0">
                <a:solidFill>
                  <a:prstClr val="white"/>
                </a:solidFill>
                <a:latin typeface="Calibri"/>
              </a:rPr>
              <a:t>WHO Limit</a:t>
            </a:r>
          </a:p>
        </p:txBody>
      </p:sp>
    </p:spTree>
    <p:extLst>
      <p:ext uri="{BB962C8B-B14F-4D97-AF65-F5344CB8AC3E}">
        <p14:creationId xmlns:p14="http://schemas.microsoft.com/office/powerpoint/2010/main" val="302837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1312315370"/>
              </p:ext>
            </p:extLst>
          </p:nvPr>
        </p:nvGraphicFramePr>
        <p:xfrm>
          <a:off x="1008999" y="620835"/>
          <a:ext cx="10146403" cy="61428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0058" y="6627168"/>
            <a:ext cx="70485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dirty="0">
                <a:ea typeface="MS PGothic" panose="020B0600070205080204" pitchFamily="34" charset="-128"/>
              </a:rPr>
              <a:t>Anderson, INTERMAP, JADA 2010</a:t>
            </a: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147058" y="185993"/>
            <a:ext cx="11474671" cy="656720"/>
          </a:xfrm>
          <a:prstGeom prst="rect">
            <a:avLst/>
          </a:prstGeom>
        </p:spPr>
        <p:txBody>
          <a:bodyPr vert="horz" lIns="108847" tIns="54424" rIns="108847" bIns="54424" rtlCol="0" anchor="ctr">
            <a:noAutofit/>
          </a:bodyPr>
          <a:lstStyle>
            <a:lvl1pPr algn="ctr" defTabSz="653084" rtl="0" eaLnBrk="1" latinLnBrk="0" hangingPunct="1">
              <a:spcBef>
                <a:spcPct val="0"/>
              </a:spcBef>
              <a:buNone/>
              <a:defRPr sz="6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alibri "/>
                <a:cs typeface="Calibri Light" panose="020F0302020204030204" pitchFamily="34" charset="0"/>
              </a:rPr>
              <a:t>Proportion of Salt Added to Food in 4 Countries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00770" y="6508261"/>
            <a:ext cx="889945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33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ACFA1-EBB8-44C9-8A3B-785B7D54CD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2C043D-2A39-4C18-BC3C-4B7AF2B1CA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7459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4271" y="164197"/>
            <a:ext cx="10651524" cy="6529606"/>
          </a:xfrm>
        </p:spPr>
      </p:pic>
    </p:spTree>
    <p:extLst>
      <p:ext uri="{BB962C8B-B14F-4D97-AF65-F5344CB8AC3E}">
        <p14:creationId xmlns:p14="http://schemas.microsoft.com/office/powerpoint/2010/main" val="53864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itle 1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en-US" sz="3600" b="1" dirty="0">
                <a:latin typeface="+mn-lt"/>
              </a:rPr>
              <a:t>In US, Most Sodium (&gt;70%) Comes from</a:t>
            </a:r>
            <a:br>
              <a:rPr lang="en-US" altLang="en-US" sz="3600" b="1" dirty="0">
                <a:latin typeface="+mn-lt"/>
              </a:rPr>
            </a:br>
            <a:r>
              <a:rPr lang="en-US" altLang="en-US" sz="3600" b="1" dirty="0">
                <a:latin typeface="+mn-lt"/>
              </a:rPr>
              <a:t> Processed and Restaurant Food </a:t>
            </a:r>
          </a:p>
        </p:txBody>
      </p:sp>
      <p:sp>
        <p:nvSpPr>
          <p:cNvPr id="86018" name="TextBox 4"/>
          <p:cNvSpPr txBox="1">
            <a:spLocks noChangeArrowheads="1"/>
          </p:cNvSpPr>
          <p:nvPr/>
        </p:nvSpPr>
        <p:spPr bwMode="auto">
          <a:xfrm>
            <a:off x="258875" y="6213771"/>
            <a:ext cx="52181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 err="1">
                <a:solidFill>
                  <a:srgbClr val="000000"/>
                </a:solidFill>
              </a:rPr>
              <a:t>Harnack</a:t>
            </a:r>
            <a:r>
              <a:rPr lang="en-US" altLang="en-US" sz="1400" dirty="0">
                <a:solidFill>
                  <a:srgbClr val="000000"/>
                </a:solidFill>
              </a:rPr>
              <a:t> LJ, et al. </a:t>
            </a:r>
            <a:r>
              <a:rPr lang="en-US" altLang="en-US" sz="1400" dirty="0" smtClean="0">
                <a:solidFill>
                  <a:srgbClr val="000000"/>
                </a:solidFill>
              </a:rPr>
              <a:t>Circulation</a:t>
            </a:r>
            <a:r>
              <a:rPr lang="en-US" altLang="en-US" sz="1400" dirty="0">
                <a:solidFill>
                  <a:srgbClr val="000000"/>
                </a:solidFill>
              </a:rPr>
              <a:t>. 2017;135:1775-1783</a:t>
            </a:r>
            <a:r>
              <a:rPr lang="en-US" altLang="en-US" sz="1200" dirty="0">
                <a:solidFill>
                  <a:srgbClr val="000000"/>
                </a:solidFill>
              </a:rPr>
              <a:t>. </a:t>
            </a:r>
          </a:p>
        </p:txBody>
      </p:sp>
      <p:graphicFrame>
        <p:nvGraphicFramePr>
          <p:cNvPr id="7" name="Object 3"/>
          <p:cNvGraphicFramePr>
            <a:graphicFrameLocks noGrp="1" noChangeAspect="1"/>
          </p:cNvGraphicFramePr>
          <p:nvPr>
            <p:ph type="chart" idx="1"/>
            <p:extLst>
              <p:ext uri="{D42A27DB-BD31-4B8C-83A1-F6EECF244321}">
                <p14:modId xmlns:p14="http://schemas.microsoft.com/office/powerpoint/2010/main" val="2233474368"/>
              </p:ext>
            </p:extLst>
          </p:nvPr>
        </p:nvGraphicFramePr>
        <p:xfrm>
          <a:off x="2548006" y="1708823"/>
          <a:ext cx="7487357" cy="40563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427624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 China, </a:t>
            </a:r>
            <a:r>
              <a:rPr lang="en-US" b="1" dirty="0" smtClean="0">
                <a:solidFill>
                  <a:schemeClr val="tx1"/>
                </a:solidFill>
              </a:rPr>
              <a:t>Most </a:t>
            </a:r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="1" dirty="0" smtClean="0">
                <a:solidFill>
                  <a:schemeClr val="tx1"/>
                </a:solidFill>
              </a:rPr>
              <a:t>alt </a:t>
            </a:r>
            <a:r>
              <a:rPr lang="en-US" dirty="0">
                <a:solidFill>
                  <a:schemeClr val="tx1"/>
                </a:solidFill>
              </a:rPr>
              <a:t>C</a:t>
            </a:r>
            <a:r>
              <a:rPr lang="en-US" b="1" dirty="0" smtClean="0">
                <a:solidFill>
                  <a:schemeClr val="tx1"/>
                </a:solidFill>
              </a:rPr>
              <a:t>omes </a:t>
            </a:r>
            <a:r>
              <a:rPr lang="en-US" b="1" dirty="0">
                <a:solidFill>
                  <a:schemeClr val="tx1"/>
                </a:solidFill>
              </a:rPr>
              <a:t>from </a:t>
            </a:r>
            <a:r>
              <a:rPr lang="en-US" b="1" dirty="0" smtClean="0">
                <a:solidFill>
                  <a:schemeClr val="tx1"/>
                </a:solidFill>
              </a:rPr>
              <a:t>Salt </a:t>
            </a:r>
            <a:r>
              <a:rPr lang="en-US" b="1" dirty="0">
                <a:solidFill>
                  <a:schemeClr val="tx1"/>
                </a:solidFill>
              </a:rPr>
              <a:t>added in </a:t>
            </a:r>
            <a:r>
              <a:rPr lang="en-US" b="1" dirty="0" smtClean="0">
                <a:solidFill>
                  <a:schemeClr val="tx1"/>
                </a:solidFill>
              </a:rPr>
              <a:t>Home </a:t>
            </a:r>
            <a:r>
              <a:rPr lang="en-US" dirty="0">
                <a:solidFill>
                  <a:schemeClr val="tx1"/>
                </a:solidFill>
              </a:rPr>
              <a:t>C</a:t>
            </a:r>
            <a:r>
              <a:rPr lang="en-US" b="1" dirty="0" smtClean="0">
                <a:solidFill>
                  <a:schemeClr val="tx1"/>
                </a:solidFill>
              </a:rPr>
              <a:t>ooking 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6" name="Picture 5" descr="Screen Shot 2018-11-12 at 1.45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494" y="1581823"/>
            <a:ext cx="6030443" cy="48340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058" y="6546563"/>
            <a:ext cx="4470400" cy="263799"/>
          </a:xfrm>
          <a:prstGeom prst="rect">
            <a:avLst/>
          </a:prstGeom>
          <a:noFill/>
        </p:spPr>
        <p:txBody>
          <a:bodyPr wrap="square" lIns="108847" tIns="54424" rIns="108847" bIns="54424" rtlCol="0">
            <a:spAutoFit/>
          </a:bodyPr>
          <a:lstStyle/>
          <a:p>
            <a:r>
              <a:rPr lang="en-US" sz="1000" dirty="0">
                <a:latin typeface="Arial"/>
                <a:cs typeface="Arial"/>
              </a:rPr>
              <a:t>Shao 2017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35564" y="5966691"/>
            <a:ext cx="5440218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63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223521" y="2743200"/>
            <a:ext cx="11634182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sz="7200" dirty="0">
                <a:solidFill>
                  <a:schemeClr val="tx1"/>
                </a:solidFill>
                <a:ea typeface="MS PGothic" panose="020B0600070205080204" pitchFamily="34" charset="-128"/>
              </a:rPr>
              <a:t>A Reduced Salt Intake Lowers Blood Pressure</a:t>
            </a:r>
            <a:br>
              <a:rPr lang="en-US" altLang="en-US" sz="7200" dirty="0">
                <a:solidFill>
                  <a:schemeClr val="tx1"/>
                </a:solidFill>
                <a:ea typeface="MS PGothic" panose="020B0600070205080204" pitchFamily="34" charset="-128"/>
              </a:rPr>
            </a:br>
            <a:endParaRPr lang="en-US" altLang="en-US" sz="7200" dirty="0">
              <a:solidFill>
                <a:schemeClr val="tx1"/>
              </a:solidFill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67947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ChangeArrowheads="1"/>
          </p:cNvSpPr>
          <p:nvPr/>
        </p:nvSpPr>
        <p:spPr bwMode="auto">
          <a:xfrm>
            <a:off x="1754909" y="171272"/>
            <a:ext cx="822036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3600" b="1" dirty="0">
                <a:latin typeface="Calibri "/>
              </a:rPr>
              <a:t>Types of Evidence Linking Salt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3600" b="1" dirty="0">
                <a:latin typeface="Calibri "/>
              </a:rPr>
              <a:t>Intake to Blood Pressure</a:t>
            </a:r>
          </a:p>
        </p:txBody>
      </p:sp>
      <p:graphicFrame>
        <p:nvGraphicFramePr>
          <p:cNvPr id="24659" name="Group 83"/>
          <p:cNvGraphicFramePr>
            <a:graphicFrameLocks noGrp="1"/>
          </p:cNvGraphicFramePr>
          <p:nvPr>
            <p:extLst/>
          </p:nvPr>
        </p:nvGraphicFramePr>
        <p:xfrm>
          <a:off x="2209800" y="1371601"/>
          <a:ext cx="7848600" cy="5038505"/>
        </p:xfrm>
        <a:graphic>
          <a:graphicData uri="http://schemas.openxmlformats.org/drawingml/2006/table">
            <a:tbl>
              <a:tblPr/>
              <a:tblGrid>
                <a:gridCol w="2195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2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864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  "/>
                        </a:rPr>
                        <a:t>Epidemiology</a:t>
                      </a:r>
                    </a:p>
                  </a:txBody>
                  <a:tcPr marT="45710" marB="4571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 "/>
                        </a:rPr>
                        <a:t>Over 50 population studies</a:t>
                      </a:r>
                    </a:p>
                  </a:txBody>
                  <a:tcPr marT="45710" marB="4571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179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  "/>
                        </a:rPr>
                        <a:t>Migration</a:t>
                      </a:r>
                    </a:p>
                  </a:txBody>
                  <a:tcPr marT="45710" marB="4571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 "/>
                        </a:rPr>
                        <a:t>Several, e.g. Kenya</a:t>
                      </a:r>
                    </a:p>
                  </a:txBody>
                  <a:tcPr marT="45710" marB="4571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48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  "/>
                        </a:rPr>
                        <a:t>Genetic</a:t>
                      </a:r>
                    </a:p>
                  </a:txBody>
                  <a:tcPr marT="45710" marB="4571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 "/>
                        </a:rPr>
                        <a:t>All defects identified so far impair the ability of the kidney to excrete salt.</a:t>
                      </a:r>
                    </a:p>
                  </a:txBody>
                  <a:tcPr marT="45710" marB="4571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438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  "/>
                        </a:rPr>
                        <a:t>Animal</a:t>
                      </a:r>
                    </a:p>
                  </a:txBody>
                  <a:tcPr marT="45710" marB="4571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 "/>
                        </a:rPr>
                        <a:t>All forms of hypertension are caused or aggravated by salt [rats, chimpanzees]</a:t>
                      </a:r>
                    </a:p>
                  </a:txBody>
                  <a:tcPr marT="45710" marB="4571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903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  "/>
                        </a:rPr>
                        <a:t>Trials</a:t>
                      </a:r>
                    </a:p>
                  </a:txBody>
                  <a:tcPr marT="45710" marB="4571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 "/>
                        </a:rPr>
                        <a:t>Children: ~10 trials, one trial in infants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 "/>
                        </a:rPr>
                        <a:t>Adults: &gt; 100 trials</a:t>
                      </a:r>
                    </a:p>
                  </a:txBody>
                  <a:tcPr marT="45710" marB="4571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903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  "/>
                        </a:rPr>
                        <a:t>Population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  "/>
                        </a:rPr>
                        <a:t>Interventions</a:t>
                      </a:r>
                    </a:p>
                  </a:txBody>
                  <a:tcPr marT="45710" marB="4571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 "/>
                        </a:rPr>
                        <a:t>Northern Japan, Finland, United Kingdom </a:t>
                      </a:r>
                    </a:p>
                  </a:txBody>
                  <a:tcPr marT="45710" marB="4571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462476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90638"/>
            <a:ext cx="7315200" cy="511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1" name="TextBox 3"/>
          <p:cNvSpPr txBox="1">
            <a:spLocks noChangeArrowheads="1"/>
          </p:cNvSpPr>
          <p:nvPr/>
        </p:nvSpPr>
        <p:spPr bwMode="auto">
          <a:xfrm>
            <a:off x="226291" y="6457950"/>
            <a:ext cx="4953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 err="1">
                <a:latin typeface="Calibri  "/>
              </a:rPr>
              <a:t>Mozaffarian</a:t>
            </a:r>
            <a:r>
              <a:rPr lang="en-US" altLang="en-US" sz="2000" dirty="0">
                <a:latin typeface="Calibri  "/>
              </a:rPr>
              <a:t>, NEJM 2015;371:624</a:t>
            </a:r>
          </a:p>
        </p:txBody>
      </p:sp>
      <p:sp>
        <p:nvSpPr>
          <p:cNvPr id="58372" name="Rectangle 2"/>
          <p:cNvSpPr txBox="1">
            <a:spLocks noChangeArrowheads="1"/>
          </p:cNvSpPr>
          <p:nvPr/>
        </p:nvSpPr>
        <p:spPr bwMode="auto">
          <a:xfrm>
            <a:off x="685800" y="181730"/>
            <a:ext cx="10439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b="1" dirty="0">
                <a:latin typeface="+mn-lt"/>
                <a:ea typeface="MS PGothic" panose="020B0600070205080204" pitchFamily="34" charset="-128"/>
              </a:rPr>
              <a:t>Reduced Salt Intake Lowers Systolic BP: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b="1" dirty="0">
                <a:latin typeface="+mn-lt"/>
                <a:ea typeface="MS PGothic" panose="020B0600070205080204" pitchFamily="34" charset="-128"/>
              </a:rPr>
              <a:t>Meta-Analysis of 103 Trials</a:t>
            </a:r>
          </a:p>
        </p:txBody>
      </p:sp>
    </p:spTree>
    <p:extLst>
      <p:ext uri="{BB962C8B-B14F-4D97-AF65-F5344CB8AC3E}">
        <p14:creationId xmlns:p14="http://schemas.microsoft.com/office/powerpoint/2010/main" val="342346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8686800" cy="1143000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>
                <a:effectLst/>
                <a:latin typeface="+mn-lt"/>
              </a:rPr>
              <a:t>Estimated BP Reductions from Lowering Sodium Intake</a:t>
            </a:r>
          </a:p>
        </p:txBody>
      </p:sp>
      <p:graphicFrame>
        <p:nvGraphicFramePr>
          <p:cNvPr id="394315" name="Group 75"/>
          <p:cNvGraphicFramePr>
            <a:graphicFrameLocks noGrp="1"/>
          </p:cNvGraphicFramePr>
          <p:nvPr>
            <p:ph type="tbl" idx="1"/>
            <p:extLst/>
          </p:nvPr>
        </p:nvGraphicFramePr>
        <p:xfrm>
          <a:off x="1386348" y="1676401"/>
          <a:ext cx="9576620" cy="3836209"/>
        </p:xfrm>
        <a:graphic>
          <a:graphicData uri="http://schemas.openxmlformats.org/drawingml/2006/table">
            <a:tbl>
              <a:tblPr/>
              <a:tblGrid>
                <a:gridCol w="1915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54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74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49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033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2302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 "/>
                      </a:endParaRP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 "/>
                        </a:rPr>
                        <a:t>Children</a:t>
                      </a:r>
                      <a:r>
                        <a:rPr kumimoji="0" lang="en-US" altLang="en-US" sz="2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 "/>
                        </a:rPr>
                        <a:t>1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 "/>
                        </a:rPr>
                        <a:t>Non-HTN</a:t>
                      </a:r>
                      <a:r>
                        <a:rPr kumimoji="0" lang="en-US" altLang="en-US" sz="2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 "/>
                        </a:rPr>
                        <a:t>2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 "/>
                        </a:rPr>
                        <a:t>HTN</a:t>
                      </a:r>
                      <a:r>
                        <a:rPr kumimoji="0" lang="en-US" altLang="en-US" sz="2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 "/>
                        </a:rPr>
                        <a:t>2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 "/>
                        </a:rPr>
                        <a:t>Resistant HTN</a:t>
                      </a:r>
                      <a:r>
                        <a:rPr kumimoji="0" lang="en-US" altLang="en-US" sz="2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 "/>
                        </a:rPr>
                        <a:t>3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576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 "/>
                        </a:rPr>
                        <a:t>SBP (mmHg)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 "/>
                        </a:rPr>
                        <a:t>-1.2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 "/>
                        </a:rPr>
                        <a:t>-2.0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 "/>
                        </a:rPr>
                        <a:t>-5.0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 "/>
                        </a:rPr>
                        <a:t>-22.7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069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 "/>
                        </a:rPr>
                        <a:t>DBP (mmHg)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 "/>
                        </a:rPr>
                        <a:t>-1.3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 "/>
                        </a:rPr>
                        <a:t>-1.0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 "/>
                        </a:rPr>
                        <a:t>-2.7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 "/>
                        </a:rPr>
                        <a:t>-9.1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302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 "/>
                        </a:rPr>
                        <a:t>Na (mg/d) Reduction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 "/>
                        </a:rPr>
                        <a:t>n/a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 "/>
                        </a:rPr>
                        <a:t>1,700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 "/>
                        </a:rPr>
                        <a:t>1,800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5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 "/>
                        </a:rPr>
                        <a:t>2,300</a:t>
                      </a:r>
                    </a:p>
                  </a:txBody>
                  <a:tcPr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1464" name="TextBox 3"/>
          <p:cNvSpPr txBox="1">
            <a:spLocks noChangeArrowheads="1"/>
          </p:cNvSpPr>
          <p:nvPr/>
        </p:nvSpPr>
        <p:spPr bwMode="auto">
          <a:xfrm>
            <a:off x="1524000" y="6457950"/>
            <a:ext cx="9144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aseline="30000" dirty="0">
                <a:ea typeface="MS PGothic" panose="020B0600070205080204" pitchFamily="34" charset="-128"/>
              </a:rPr>
              <a:t>1</a:t>
            </a:r>
            <a:r>
              <a:rPr lang="en-US" altLang="en-US" sz="2000" dirty="0">
                <a:ea typeface="MS PGothic" panose="020B0600070205080204" pitchFamily="34" charset="-128"/>
              </a:rPr>
              <a:t>He,HTN 2006;48:861 </a:t>
            </a:r>
            <a:r>
              <a:rPr lang="en-US" altLang="en-US" sz="2000" baseline="30000" dirty="0">
                <a:ea typeface="MS PGothic" panose="020B0600070205080204" pitchFamily="34" charset="-128"/>
              </a:rPr>
              <a:t>2</a:t>
            </a:r>
            <a:r>
              <a:rPr lang="en-US" altLang="en-US" sz="2000" dirty="0">
                <a:ea typeface="MS PGothic" panose="020B0600070205080204" pitchFamily="34" charset="-128"/>
              </a:rPr>
              <a:t>Cochrane Review, 2006; </a:t>
            </a:r>
            <a:r>
              <a:rPr lang="en-US" altLang="en-US" sz="2000" baseline="30000" dirty="0">
                <a:ea typeface="MS PGothic" panose="020B0600070205080204" pitchFamily="34" charset="-128"/>
              </a:rPr>
              <a:t>3</a:t>
            </a:r>
            <a:r>
              <a:rPr lang="en-US" altLang="en-US" sz="2000" dirty="0">
                <a:ea typeface="MS PGothic" panose="020B0600070205080204" pitchFamily="34" charset="-128"/>
              </a:rPr>
              <a:t>Pimenta, HTN 2009;54:475</a:t>
            </a:r>
          </a:p>
        </p:txBody>
      </p:sp>
      <p:sp>
        <p:nvSpPr>
          <p:cNvPr id="61465" name="Line 6"/>
          <p:cNvSpPr>
            <a:spLocks noChangeShapeType="1"/>
          </p:cNvSpPr>
          <p:nvPr/>
        </p:nvSpPr>
        <p:spPr bwMode="auto">
          <a:xfrm>
            <a:off x="1981200" y="1546225"/>
            <a:ext cx="8229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89304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388620"/>
            <a:ext cx="10149840" cy="1143000"/>
          </a:xfrm>
        </p:spPr>
        <p:txBody>
          <a:bodyPr>
            <a:normAutofit/>
          </a:bodyPr>
          <a:lstStyle/>
          <a:p>
            <a:pPr algn="ctr"/>
            <a:r>
              <a:rPr lang="en-US" altLang="en-US" dirty="0">
                <a:solidFill>
                  <a:schemeClr val="tx1"/>
                </a:solidFill>
              </a:rPr>
              <a:t>Who Should Benefit from Salt Reduction?</a:t>
            </a:r>
            <a:br>
              <a:rPr lang="en-US" altLang="en-US" dirty="0">
                <a:solidFill>
                  <a:schemeClr val="tx1"/>
                </a:solidFill>
              </a:rPr>
            </a:br>
            <a:r>
              <a:rPr lang="en-US" altLang="en-US" dirty="0">
                <a:solidFill>
                  <a:schemeClr val="tx1"/>
                </a:solidFill>
              </a:rPr>
              <a:t>Virtually Everyone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93821" y="2073378"/>
            <a:ext cx="11804357" cy="4550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</a:defRPr>
            </a:lvl9pPr>
          </a:lstStyle>
          <a:p>
            <a:pPr>
              <a:buClrTx/>
            </a:pPr>
            <a:r>
              <a:rPr lang="en-US" altLang="en-US" sz="2800" kern="0" dirty="0">
                <a:effectLst/>
              </a:rPr>
              <a:t>Salt reduction has been shown to lower blood pressure in:</a:t>
            </a:r>
          </a:p>
          <a:p>
            <a:pPr lvl="1">
              <a:buClrTx/>
            </a:pPr>
            <a:r>
              <a:rPr lang="en-US" altLang="en-US" kern="0" dirty="0">
                <a:effectLst/>
              </a:rPr>
              <a:t> Children</a:t>
            </a:r>
          </a:p>
          <a:p>
            <a:pPr lvl="1">
              <a:buClrTx/>
            </a:pPr>
            <a:r>
              <a:rPr lang="en-US" altLang="en-US" kern="0" dirty="0">
                <a:effectLst/>
              </a:rPr>
              <a:t> Adults without hypertension</a:t>
            </a:r>
          </a:p>
          <a:p>
            <a:pPr lvl="1">
              <a:buClrTx/>
            </a:pPr>
            <a:r>
              <a:rPr lang="en-US" altLang="en-US" kern="0" dirty="0">
                <a:effectLst/>
              </a:rPr>
              <a:t> Adults with hypertension, not on medication</a:t>
            </a:r>
          </a:p>
          <a:p>
            <a:pPr lvl="1">
              <a:buClrTx/>
            </a:pPr>
            <a:r>
              <a:rPr lang="en-US" altLang="en-US" kern="0" dirty="0">
                <a:effectLst/>
              </a:rPr>
              <a:t>Adults with hypertension, on medication</a:t>
            </a:r>
          </a:p>
          <a:p>
            <a:pPr lvl="1"/>
            <a:endParaRPr lang="en-US" altLang="en-US" kern="0" dirty="0">
              <a:effectLst/>
            </a:endParaRP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6238567" y="2632586"/>
            <a:ext cx="2182761" cy="892279"/>
            <a:chOff x="2819400" y="3124200"/>
            <a:chExt cx="2702997" cy="2438400"/>
          </a:xfrm>
        </p:grpSpPr>
        <p:sp>
          <p:nvSpPr>
            <p:cNvPr id="6" name="Right Brace 5"/>
            <p:cNvSpPr>
              <a:spLocks/>
            </p:cNvSpPr>
            <p:nvPr/>
          </p:nvSpPr>
          <p:spPr bwMode="auto">
            <a:xfrm>
              <a:off x="2819400" y="3124200"/>
              <a:ext cx="533400" cy="2438400"/>
            </a:xfrm>
            <a:prstGeom prst="rightBrace">
              <a:avLst>
                <a:gd name="adj1" fmla="val 8339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defRPr/>
              </a:pPr>
              <a:endParaRPr lang="en-US" altLang="en-US" sz="1800"/>
            </a:p>
          </p:txBody>
        </p:sp>
        <p:sp>
          <p:nvSpPr>
            <p:cNvPr id="7" name="TextBox 2"/>
            <p:cNvSpPr txBox="1">
              <a:spLocks noChangeArrowheads="1"/>
            </p:cNvSpPr>
            <p:nvPr/>
          </p:nvSpPr>
          <p:spPr bwMode="auto">
            <a:xfrm>
              <a:off x="3352799" y="3863343"/>
              <a:ext cx="2169598" cy="12616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dirty="0"/>
                <a:t>Prevention</a:t>
              </a:r>
            </a:p>
          </p:txBody>
        </p:sp>
      </p:grp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7801898" y="3743633"/>
            <a:ext cx="2160638" cy="1005348"/>
            <a:chOff x="2819400" y="3124200"/>
            <a:chExt cx="2575153" cy="2438400"/>
          </a:xfrm>
        </p:grpSpPr>
        <p:sp>
          <p:nvSpPr>
            <p:cNvPr id="9" name="Right Brace 8"/>
            <p:cNvSpPr>
              <a:spLocks/>
            </p:cNvSpPr>
            <p:nvPr/>
          </p:nvSpPr>
          <p:spPr bwMode="auto">
            <a:xfrm>
              <a:off x="2819400" y="3124200"/>
              <a:ext cx="533400" cy="2438400"/>
            </a:xfrm>
            <a:prstGeom prst="rightBrace">
              <a:avLst>
                <a:gd name="adj1" fmla="val 8339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defRPr/>
              </a:pPr>
              <a:endParaRPr lang="en-US" altLang="en-US" sz="1800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3352799" y="3863344"/>
              <a:ext cx="2041754" cy="96010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" panose="05000000000000000000" pitchFamily="2" charset="2"/>
                <a:buChar char="l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dirty="0"/>
                <a:t>Treatment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654000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715296" y="2743200"/>
            <a:ext cx="10805160" cy="1143000"/>
          </a:xfrm>
        </p:spPr>
        <p:txBody>
          <a:bodyPr>
            <a:noAutofit/>
          </a:bodyPr>
          <a:lstStyle/>
          <a:p>
            <a:pPr algn="ctr"/>
            <a:r>
              <a:rPr lang="en-US" altLang="en-US" sz="6000" dirty="0">
                <a:solidFill>
                  <a:schemeClr val="tx1"/>
                </a:solidFill>
                <a:ea typeface="MS PGothic" panose="020B0600070205080204" pitchFamily="34" charset="-128"/>
              </a:rPr>
              <a:t>Salt Reduction is a Proven and Effective Public Health Strategy </a:t>
            </a:r>
            <a:br>
              <a:rPr lang="en-US" altLang="en-US" sz="6000" dirty="0">
                <a:solidFill>
                  <a:schemeClr val="tx1"/>
                </a:solidFill>
                <a:ea typeface="MS PGothic" panose="020B0600070205080204" pitchFamily="34" charset="-128"/>
              </a:rPr>
            </a:br>
            <a:endParaRPr lang="en-US" altLang="en-US" sz="6000" dirty="0">
              <a:solidFill>
                <a:schemeClr val="tx1"/>
              </a:solidFill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956608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3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0814" y="4308476"/>
            <a:ext cx="141287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774" name="Rectangle 19"/>
          <p:cNvSpPr>
            <a:spLocks noChangeArrowheads="1"/>
          </p:cNvSpPr>
          <p:nvPr/>
        </p:nvSpPr>
        <p:spPr bwMode="auto">
          <a:xfrm>
            <a:off x="2563814" y="5908675"/>
            <a:ext cx="788987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illSans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Sans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Sans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Sans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Sans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Sans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Sans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Sans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Sans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GB" altLang="en-US" sz="2200" b="1">
                <a:solidFill>
                  <a:srgbClr val="FFFFFF"/>
                </a:solidFill>
              </a:rPr>
              <a:t>Year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674155" y="1573618"/>
            <a:ext cx="2147886" cy="3762651"/>
            <a:chOff x="2193264" y="2010829"/>
            <a:chExt cx="2147886" cy="3762651"/>
          </a:xfrm>
        </p:grpSpPr>
        <p:pic>
          <p:nvPicPr>
            <p:cNvPr id="32771" name="Picture 16"/>
            <p:cNvPicPr preferRelativeResize="0"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3264" y="2860160"/>
              <a:ext cx="2147886" cy="2913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2775" name="Rectangle 20"/>
            <p:cNvSpPr>
              <a:spLocks noChangeArrowheads="1"/>
            </p:cNvSpPr>
            <p:nvPr/>
          </p:nvSpPr>
          <p:spPr bwMode="auto">
            <a:xfrm>
              <a:off x="2626749" y="2010829"/>
              <a:ext cx="1465466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GillSans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Sans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Sans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Sans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Sans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Sans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Sans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Sans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Sans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lang="en-GB" altLang="en-US" sz="2000" b="1" dirty="0">
                  <a:latin typeface="Calibri "/>
                </a:rPr>
                <a:t>Salt intake</a:t>
              </a:r>
            </a:p>
            <a:p>
              <a:pPr eaLnBrk="1" hangingPunct="1">
                <a:lnSpc>
                  <a:spcPct val="90000"/>
                </a:lnSpc>
              </a:pPr>
              <a:r>
                <a:rPr lang="en-GB" altLang="en-US" sz="2000" b="1" dirty="0">
                  <a:latin typeface="Calibri "/>
                </a:rPr>
                <a:t>(g/day)</a:t>
              </a:r>
            </a:p>
          </p:txBody>
        </p:sp>
      </p:grpSp>
      <p:sp>
        <p:nvSpPr>
          <p:cNvPr id="32779" name="Rectangle 24"/>
          <p:cNvSpPr>
            <a:spLocks noChangeArrowheads="1"/>
          </p:cNvSpPr>
          <p:nvPr/>
        </p:nvSpPr>
        <p:spPr bwMode="auto">
          <a:xfrm>
            <a:off x="5565775" y="5908675"/>
            <a:ext cx="788988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illSans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Sans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Sans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Sans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Sans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Sans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Sans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Sans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Sans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GB" altLang="en-US" sz="2200" b="1">
                <a:solidFill>
                  <a:srgbClr val="FFFFFF"/>
                </a:solidFill>
              </a:rPr>
              <a:t>Year</a:t>
            </a:r>
          </a:p>
        </p:txBody>
      </p:sp>
      <p:sp>
        <p:nvSpPr>
          <p:cNvPr id="32780" name="Rectangle 25"/>
          <p:cNvSpPr>
            <a:spLocks noChangeArrowheads="1"/>
          </p:cNvSpPr>
          <p:nvPr/>
        </p:nvSpPr>
        <p:spPr bwMode="auto">
          <a:xfrm>
            <a:off x="8662989" y="5908675"/>
            <a:ext cx="788987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illSans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Sans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Sans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Sans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Sans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Sans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Sans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Sans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Sans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GB" altLang="en-US" sz="2200" b="1">
                <a:solidFill>
                  <a:srgbClr val="FFFFFF"/>
                </a:solidFill>
              </a:rPr>
              <a:t>Year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109748" y="1595817"/>
            <a:ext cx="2097794" cy="3740452"/>
            <a:chOff x="4911725" y="1648072"/>
            <a:chExt cx="2225676" cy="3959120"/>
          </a:xfrm>
        </p:grpSpPr>
        <p:grpSp>
          <p:nvGrpSpPr>
            <p:cNvPr id="3" name="Group 2"/>
            <p:cNvGrpSpPr/>
            <p:nvPr/>
          </p:nvGrpSpPr>
          <p:grpSpPr>
            <a:xfrm>
              <a:off x="4911725" y="1648072"/>
              <a:ext cx="2225676" cy="3959120"/>
              <a:chOff x="4659313" y="1166363"/>
              <a:chExt cx="2519362" cy="4697862"/>
            </a:xfrm>
          </p:grpSpPr>
          <p:pic>
            <p:nvPicPr>
              <p:cNvPr id="32770" name="Picture 15"/>
              <p:cNvPicPr preferRelativeResize="0">
                <a:picLocks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9313" y="2265363"/>
                <a:ext cx="2519362" cy="35988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2777" name="Rectangle 22"/>
              <p:cNvSpPr>
                <a:spLocks noChangeArrowheads="1"/>
              </p:cNvSpPr>
              <p:nvPr/>
            </p:nvSpPr>
            <p:spPr bwMode="auto">
              <a:xfrm>
                <a:off x="5076856" y="1166363"/>
                <a:ext cx="2017931" cy="8117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GillSans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GillSans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GillSans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GillSans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GillSans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Sans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Sans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Sans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GillSans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90000"/>
                  </a:lnSpc>
                </a:pPr>
                <a:r>
                  <a:rPr lang="en-GB" altLang="en-US" sz="2000" b="1" dirty="0">
                    <a:latin typeface="Calibri  "/>
                  </a:rPr>
                  <a:t>Diastolic BP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GB" altLang="en-US" sz="2000" b="1" dirty="0">
                    <a:latin typeface="Calibri  "/>
                  </a:rPr>
                  <a:t>(mmHg)</a:t>
                </a:r>
              </a:p>
            </p:txBody>
          </p:sp>
        </p:grpSp>
        <p:sp>
          <p:nvSpPr>
            <p:cNvPr id="32781" name="Rectangle 26"/>
            <p:cNvSpPr>
              <a:spLocks noChangeArrowheads="1"/>
            </p:cNvSpPr>
            <p:nvPr/>
          </p:nvSpPr>
          <p:spPr bwMode="auto">
            <a:xfrm>
              <a:off x="6346826" y="3468688"/>
              <a:ext cx="538163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GillSans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Sans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Sans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Sans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Sans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Sans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Sans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Sans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Sans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GB" altLang="en-US" sz="1400" b="1" dirty="0"/>
                <a:t>Men</a:t>
              </a:r>
            </a:p>
          </p:txBody>
        </p:sp>
        <p:sp>
          <p:nvSpPr>
            <p:cNvPr id="32782" name="Rectangle 27"/>
            <p:cNvSpPr>
              <a:spLocks noChangeArrowheads="1"/>
            </p:cNvSpPr>
            <p:nvPr/>
          </p:nvSpPr>
          <p:spPr bwMode="auto">
            <a:xfrm>
              <a:off x="5875338" y="4760913"/>
              <a:ext cx="8255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GillSans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Sans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Sans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Sans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Sans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Sans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Sans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Sans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Sans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GB" altLang="en-US" sz="1400" b="1"/>
                <a:t>Women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495249" y="1573618"/>
            <a:ext cx="2421704" cy="3665515"/>
            <a:chOff x="7580314" y="1405698"/>
            <a:chExt cx="2872128" cy="4456941"/>
          </a:xfrm>
        </p:grpSpPr>
        <p:pic>
          <p:nvPicPr>
            <p:cNvPr id="32772" name="Picture 17"/>
            <p:cNvPicPr preferRelativeResize="0"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025"/>
            <a:stretch>
              <a:fillRect/>
            </a:stretch>
          </p:blipFill>
          <p:spPr bwMode="auto">
            <a:xfrm>
              <a:off x="7580314" y="2263776"/>
              <a:ext cx="2871787" cy="35988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2778" name="Rectangle 23"/>
            <p:cNvSpPr>
              <a:spLocks noChangeArrowheads="1"/>
            </p:cNvSpPr>
            <p:nvPr/>
          </p:nvSpPr>
          <p:spPr bwMode="auto">
            <a:xfrm>
              <a:off x="7921626" y="1405698"/>
              <a:ext cx="2530816" cy="7858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GillSans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Sans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Sans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Sans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Sans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Sans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Sans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Sans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Sans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lang="en-GB" altLang="en-US" sz="2000" b="1" dirty="0">
                  <a:latin typeface="Calibri  "/>
                </a:rPr>
                <a:t>Stroke mortality</a:t>
              </a:r>
            </a:p>
            <a:p>
              <a:pPr eaLnBrk="1" hangingPunct="1">
                <a:lnSpc>
                  <a:spcPct val="90000"/>
                </a:lnSpc>
              </a:pPr>
              <a:r>
                <a:rPr lang="en-GB" altLang="en-US" sz="2000" b="1" dirty="0">
                  <a:latin typeface="Calibri  "/>
                </a:rPr>
                <a:t>(1/100000)</a:t>
              </a:r>
            </a:p>
          </p:txBody>
        </p:sp>
        <p:sp>
          <p:nvSpPr>
            <p:cNvPr id="32783" name="Rectangle 28"/>
            <p:cNvSpPr>
              <a:spLocks noChangeArrowheads="1"/>
            </p:cNvSpPr>
            <p:nvPr/>
          </p:nvSpPr>
          <p:spPr bwMode="auto">
            <a:xfrm>
              <a:off x="9602788" y="4013200"/>
              <a:ext cx="538162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GillSans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Sans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Sans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Sans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Sans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Sans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Sans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Sans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Sans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GB" altLang="en-US" sz="1400" b="1"/>
                <a:t>Men</a:t>
              </a:r>
            </a:p>
          </p:txBody>
        </p:sp>
        <p:sp>
          <p:nvSpPr>
            <p:cNvPr id="32784" name="Rectangle 29"/>
            <p:cNvSpPr>
              <a:spLocks noChangeArrowheads="1"/>
            </p:cNvSpPr>
            <p:nvPr/>
          </p:nvSpPr>
          <p:spPr bwMode="auto">
            <a:xfrm>
              <a:off x="9042400" y="4940300"/>
              <a:ext cx="8255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GillSans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Sans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Sans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Sans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Sans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Sans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Sans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Sans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Sans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GB" altLang="en-US" sz="1400" b="1"/>
                <a:t>Women</a:t>
              </a:r>
            </a:p>
          </p:txBody>
        </p:sp>
      </p:grpSp>
      <p:sp>
        <p:nvSpPr>
          <p:cNvPr id="32785" name="Rectangle 30"/>
          <p:cNvSpPr>
            <a:spLocks noChangeArrowheads="1"/>
          </p:cNvSpPr>
          <p:nvPr/>
        </p:nvSpPr>
        <p:spPr bwMode="auto">
          <a:xfrm>
            <a:off x="6124576" y="6545264"/>
            <a:ext cx="45815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illSans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Sans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Sans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Sans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Sans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Sans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Sans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Sans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Sans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200" b="1">
                <a:solidFill>
                  <a:schemeClr val="bg1"/>
                </a:solidFill>
              </a:rPr>
              <a:t>Karppanen &amp; Mervaala. Prog Cardiovasc Dis </a:t>
            </a:r>
            <a:r>
              <a:rPr lang="en-US" altLang="en-US" sz="1200" b="1">
                <a:solidFill>
                  <a:schemeClr val="bg1"/>
                </a:solidFill>
              </a:rPr>
              <a:t>2006;49:59-75.</a:t>
            </a:r>
            <a:endParaRPr lang="en-GB" altLang="en-US" sz="1200" b="1">
              <a:solidFill>
                <a:schemeClr val="bg1"/>
              </a:solidFill>
            </a:endParaRP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>
          <a:xfrm>
            <a:off x="258286" y="1573618"/>
            <a:ext cx="3757894" cy="4111541"/>
          </a:xfrm>
          <a:prstGeom prst="rect">
            <a:avLst/>
          </a:prstGeom>
        </p:spPr>
        <p:txBody>
          <a:bodyPr vert="horz" lIns="91438" tIns="45719" rIns="91438" bIns="45719" rtlCol="0">
            <a:normAutofit fontScale="92500"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smtClean="0"/>
              <a:t>Started in 1978 </a:t>
            </a:r>
          </a:p>
          <a:p>
            <a:r>
              <a:rPr lang="en-US" altLang="en-US" sz="2400" smtClean="0"/>
              <a:t>Key features</a:t>
            </a:r>
          </a:p>
          <a:p>
            <a:pPr lvl="1"/>
            <a:r>
              <a:rPr lang="en-US" altLang="en-US" smtClean="0"/>
              <a:t>Strong leadership, Finnish National Nutritional Council</a:t>
            </a:r>
          </a:p>
          <a:p>
            <a:pPr lvl="1"/>
            <a:r>
              <a:rPr lang="en-US" altLang="en-US" smtClean="0"/>
              <a:t>Clear population targets with monitoring</a:t>
            </a:r>
          </a:p>
          <a:p>
            <a:pPr lvl="1"/>
            <a:r>
              <a:rPr lang="en-US" altLang="en-US" smtClean="0"/>
              <a:t>Mass media campaigns</a:t>
            </a:r>
          </a:p>
          <a:p>
            <a:pPr lvl="1"/>
            <a:r>
              <a:rPr lang="en-US" altLang="en-US" smtClean="0"/>
              <a:t>Stakeholder engagement</a:t>
            </a:r>
          </a:p>
          <a:p>
            <a:pPr lvl="1"/>
            <a:r>
              <a:rPr lang="en-US" altLang="en-US" smtClean="0"/>
              <a:t>Voluntary cooperation with industry</a:t>
            </a:r>
          </a:p>
          <a:p>
            <a:pPr lvl="1"/>
            <a:r>
              <a:rPr lang="en-US" altLang="en-US" smtClean="0"/>
              <a:t>Mandatory warning labels</a:t>
            </a:r>
            <a:endParaRPr lang="en-US" altLang="en-US" dirty="0"/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4834632" y="431433"/>
            <a:ext cx="242056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GillSans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Sans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Sans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Sans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Sans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Sans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Sans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Sans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Sans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3600" b="1" dirty="0" smtClean="0">
                <a:latin typeface="+mn-lt"/>
              </a:rPr>
              <a:t>Finland Experience: Salt Intake was Reduced, and </a:t>
            </a:r>
          </a:p>
          <a:p>
            <a:pPr algn="ctr" eaLnBrk="1" hangingPunct="1"/>
            <a:r>
              <a:rPr lang="en-US" altLang="en-US" sz="3600" b="1" dirty="0" smtClean="0">
                <a:latin typeface="+mn-lt"/>
              </a:rPr>
              <a:t>Blood Pressure</a:t>
            </a:r>
            <a:r>
              <a:rPr lang="en-US" altLang="en-US" sz="3600" b="1" dirty="0" smtClean="0">
                <a:latin typeface="+mn-lt"/>
              </a:rPr>
              <a:t> and Stroke Mortality Fell</a:t>
            </a:r>
            <a:endParaRPr lang="en-US" altLang="en-US" sz="3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8587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300" y="1727200"/>
            <a:ext cx="6057900" cy="3581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Implemented voluntary sodium reduction targets for industry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Industry initially resistant but then reduced sodium content of food</a:t>
            </a:r>
          </a:p>
          <a:p>
            <a:pPr lvl="0"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</a:rPr>
              <a:t>Sodium consumption reduced 15% and mortality from heart disease &amp; stroke decreased 40%</a:t>
            </a:r>
            <a:endParaRPr lang="en-US" sz="24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7524909" y="571501"/>
            <a:ext cx="4273391" cy="5384798"/>
            <a:chOff x="7706041" y="457200"/>
            <a:chExt cx="4320859" cy="5444612"/>
          </a:xfrm>
        </p:grpSpPr>
        <p:pic>
          <p:nvPicPr>
            <p:cNvPr id="15" name="Content Placeholder 6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7734300" y="597041"/>
              <a:ext cx="4282759" cy="5065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Content Placeholder 6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69111"/>
            <a:stretch>
              <a:fillRect/>
            </a:stretch>
          </p:blipFill>
          <p:spPr bwMode="auto">
            <a:xfrm>
              <a:off x="7734300" y="4203700"/>
              <a:ext cx="4282759" cy="1511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Content Placeholder 6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72413" b="3774"/>
            <a:stretch>
              <a:fillRect/>
            </a:stretch>
          </p:blipFill>
          <p:spPr bwMode="auto">
            <a:xfrm>
              <a:off x="7744141" y="469900"/>
              <a:ext cx="4282759" cy="1663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Content Placeholder 6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96708"/>
            <a:stretch>
              <a:fillRect/>
            </a:stretch>
          </p:blipFill>
          <p:spPr bwMode="auto">
            <a:xfrm>
              <a:off x="7706041" y="5735949"/>
              <a:ext cx="4282759" cy="165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8763000" y="457200"/>
              <a:ext cx="152400" cy="63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7950200" y="2235200"/>
            <a:ext cx="35814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937500" y="4292600"/>
            <a:ext cx="35814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22299" y="5511801"/>
            <a:ext cx="3784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(Body)"/>
                <a:ea typeface="+mn-ea"/>
                <a:cs typeface="Calibri (Body)"/>
              </a:rPr>
              <a:t>He FJ et al. BMJ Open 2014; 4: e004549. 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62283E12-5680-5743-98E8-4E988F9711C9}"/>
              </a:ext>
            </a:extLst>
          </p:cNvPr>
          <p:cNvSpPr txBox="1">
            <a:spLocks/>
          </p:cNvSpPr>
          <p:nvPr/>
        </p:nvSpPr>
        <p:spPr>
          <a:xfrm>
            <a:off x="11795760" y="6586172"/>
            <a:ext cx="377117" cy="27182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377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DB6277-D0B1-4DCB-B53A-A7A45CAA25A9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2901345" y="253303"/>
            <a:ext cx="242056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GillSans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Sans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Sans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Sans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Sans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Sans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Sans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Sans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Sans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3200" b="1" dirty="0" smtClean="0">
                <a:latin typeface="+mn-lt"/>
              </a:rPr>
              <a:t>United Kingdom</a:t>
            </a:r>
            <a:r>
              <a:rPr lang="en-US" altLang="en-US" sz="3200" b="1" dirty="0" smtClean="0">
                <a:latin typeface="+mn-lt"/>
              </a:rPr>
              <a:t> Experience: Salt Intake was </a:t>
            </a:r>
          </a:p>
          <a:p>
            <a:pPr algn="ctr" eaLnBrk="1" hangingPunct="1"/>
            <a:r>
              <a:rPr lang="en-US" altLang="en-US" sz="3200" b="1" dirty="0" smtClean="0">
                <a:latin typeface="+mn-lt"/>
              </a:rPr>
              <a:t>Reduced, and  </a:t>
            </a:r>
            <a:r>
              <a:rPr lang="en-US" altLang="en-US" sz="3200" b="1" dirty="0" smtClean="0">
                <a:latin typeface="+mn-lt"/>
              </a:rPr>
              <a:t>BP, </a:t>
            </a:r>
            <a:r>
              <a:rPr lang="en-US" altLang="en-US" sz="3200" b="1" dirty="0" smtClean="0">
                <a:latin typeface="+mn-lt"/>
              </a:rPr>
              <a:t>IHD, and Stroke Mortality Fell</a:t>
            </a:r>
            <a:endParaRPr lang="en-US" altLang="en-US" sz="32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30967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2181860" y="179436"/>
            <a:ext cx="7175500" cy="1143000"/>
          </a:xfrm>
        </p:spPr>
        <p:txBody>
          <a:bodyPr/>
          <a:lstStyle/>
          <a:p>
            <a:pPr algn="ctr"/>
            <a:r>
              <a:rPr lang="en-US" altLang="en-US" sz="3000" dirty="0">
                <a:solidFill>
                  <a:schemeClr val="tx1"/>
                </a:solidFill>
              </a:rPr>
              <a:t>Outline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92888" y="1591340"/>
            <a:ext cx="10958338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</a:defRPr>
            </a:lvl9pPr>
          </a:lstStyle>
          <a:p>
            <a:pPr>
              <a:buClrTx/>
            </a:pPr>
            <a:r>
              <a:rPr lang="en-US" altLang="en-US" sz="2400" kern="0" dirty="0">
                <a:effectLst/>
              </a:rPr>
              <a:t>Worldwide pandemics of elevated blood pressure and cardiovascular disease (CVD)</a:t>
            </a:r>
          </a:p>
          <a:p>
            <a:pPr>
              <a:buClrTx/>
            </a:pPr>
            <a:r>
              <a:rPr lang="en-US" altLang="en-US" sz="2400" kern="0" dirty="0">
                <a:effectLst/>
              </a:rPr>
              <a:t>Excess salt (sodium chloride) intake, a major cause of elevated blood pressure and CVD </a:t>
            </a:r>
          </a:p>
          <a:p>
            <a:pPr>
              <a:buClrTx/>
            </a:pPr>
            <a:r>
              <a:rPr lang="en-US" altLang="en-US" sz="2400" kern="0" dirty="0">
                <a:effectLst/>
              </a:rPr>
              <a:t>Intake and sources of salt</a:t>
            </a:r>
          </a:p>
          <a:p>
            <a:pPr>
              <a:buClrTx/>
            </a:pPr>
            <a:r>
              <a:rPr lang="en-US" altLang="en-US" sz="2400" kern="0" dirty="0" smtClean="0">
                <a:effectLst/>
              </a:rPr>
              <a:t>A Pseudo-Controversy: Can </a:t>
            </a:r>
            <a:r>
              <a:rPr lang="en-US" altLang="en-US" sz="2400" kern="0" dirty="0">
                <a:effectLst/>
              </a:rPr>
              <a:t>salt reduction be harmful?</a:t>
            </a:r>
          </a:p>
          <a:p>
            <a:pPr>
              <a:buClrTx/>
            </a:pPr>
            <a:r>
              <a:rPr lang="en-US" altLang="en-US" sz="2400" kern="0" dirty="0">
                <a:effectLst/>
              </a:rPr>
              <a:t>Lowering salt Intake, a global imperative </a:t>
            </a:r>
          </a:p>
        </p:txBody>
      </p:sp>
    </p:spTree>
    <p:extLst>
      <p:ext uri="{BB962C8B-B14F-4D97-AF65-F5344CB8AC3E}">
        <p14:creationId xmlns:p14="http://schemas.microsoft.com/office/powerpoint/2010/main" val="344428898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504103" y="2286000"/>
            <a:ext cx="11183794" cy="1143000"/>
          </a:xfrm>
        </p:spPr>
        <p:txBody>
          <a:bodyPr>
            <a:noAutofit/>
          </a:bodyPr>
          <a:lstStyle/>
          <a:p>
            <a:pPr algn="ctr"/>
            <a:r>
              <a:rPr lang="en-US" altLang="en-US" sz="6000" dirty="0">
                <a:solidFill>
                  <a:schemeClr val="tx1"/>
                </a:solidFill>
              </a:rPr>
              <a:t>So Why </a:t>
            </a:r>
            <a:r>
              <a:rPr lang="en-US" altLang="en-US" sz="6000" dirty="0" smtClean="0">
                <a:solidFill>
                  <a:schemeClr val="tx1"/>
                </a:solidFill>
              </a:rPr>
              <a:t>the (Pseudo) </a:t>
            </a:r>
            <a:r>
              <a:rPr lang="en-US" altLang="en-US" sz="6000" dirty="0">
                <a:solidFill>
                  <a:schemeClr val="tx1"/>
                </a:solidFill>
              </a:rPr>
              <a:t>Controversy About Salt </a:t>
            </a:r>
            <a:r>
              <a:rPr lang="en-US" altLang="en-US" sz="6000" dirty="0" smtClean="0">
                <a:solidFill>
                  <a:schemeClr val="tx1"/>
                </a:solidFill>
              </a:rPr>
              <a:t>Reduction?</a:t>
            </a:r>
            <a:endParaRPr lang="en-US" altLang="en-US"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69975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226142" y="234912"/>
            <a:ext cx="11739716" cy="1143000"/>
          </a:xfrm>
        </p:spPr>
        <p:txBody>
          <a:bodyPr/>
          <a:lstStyle/>
          <a:p>
            <a:pPr algn="ctr"/>
            <a:r>
              <a:rPr lang="en-US" altLang="en-US" dirty="0">
                <a:solidFill>
                  <a:schemeClr val="tx1"/>
                </a:solidFill>
              </a:rPr>
              <a:t>Why the fuss about salt reduction?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06610" y="1311876"/>
            <a:ext cx="8915400" cy="5029200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Scientific issues </a:t>
            </a:r>
            <a:r>
              <a:rPr lang="en-US" altLang="en-US" u="sng" dirty="0"/>
              <a:t>specific</a:t>
            </a:r>
            <a:r>
              <a:rPr lang="en-US" altLang="en-US" dirty="0"/>
              <a:t> to sodium</a:t>
            </a:r>
          </a:p>
          <a:p>
            <a:pPr lvl="1">
              <a:defRPr/>
            </a:pPr>
            <a:r>
              <a:rPr lang="en-US" altLang="en-US" dirty="0"/>
              <a:t>Methodologic ‘landmines’</a:t>
            </a:r>
            <a:endParaRPr lang="en-US" altLang="ja-JP" dirty="0">
              <a:ea typeface="MS PGothic" panose="020B0600070205080204" pitchFamily="34" charset="-128"/>
            </a:endParaRPr>
          </a:p>
          <a:p>
            <a:pPr lvl="1">
              <a:defRPr/>
            </a:pPr>
            <a:r>
              <a:rPr lang="en-US" altLang="en-US" dirty="0"/>
              <a:t>Challenges of measuring sodium</a:t>
            </a:r>
          </a:p>
          <a:p>
            <a:pPr lvl="1">
              <a:defRPr/>
            </a:pPr>
            <a:r>
              <a:rPr lang="en-US" altLang="en-US" dirty="0"/>
              <a:t>Interpretation of low diet and low urinary sodium excretion</a:t>
            </a:r>
          </a:p>
          <a:p>
            <a:pPr lvl="1">
              <a:defRPr/>
            </a:pPr>
            <a:r>
              <a:rPr lang="en-US" altLang="en-US" dirty="0"/>
              <a:t>High cost of </a:t>
            </a:r>
            <a:r>
              <a:rPr lang="en-US" altLang="en-US" u="sng" dirty="0"/>
              <a:t>high quality</a:t>
            </a:r>
            <a:r>
              <a:rPr lang="en-US" altLang="en-US" dirty="0"/>
              <a:t> sodium research in humans</a:t>
            </a:r>
          </a:p>
          <a:p>
            <a:pPr>
              <a:defRPr/>
            </a:pPr>
            <a:r>
              <a:rPr lang="en-US" altLang="en-US" dirty="0"/>
              <a:t>Other scientific issues, not specific to sodium</a:t>
            </a:r>
          </a:p>
          <a:p>
            <a:pPr lvl="1">
              <a:defRPr/>
            </a:pPr>
            <a:r>
              <a:rPr lang="en-US" altLang="en-US" dirty="0"/>
              <a:t>Interpretation of unexpected j-shaped relationships in observational studies</a:t>
            </a:r>
          </a:p>
          <a:p>
            <a:pPr lvl="1">
              <a:defRPr/>
            </a:pPr>
            <a:r>
              <a:rPr lang="en-US" altLang="en-US" dirty="0"/>
              <a:t>Implications of non-BP effects of BP reducing therapies</a:t>
            </a:r>
          </a:p>
        </p:txBody>
      </p:sp>
    </p:spTree>
    <p:extLst>
      <p:ext uri="{BB962C8B-B14F-4D97-AF65-F5344CB8AC3E}">
        <p14:creationId xmlns:p14="http://schemas.microsoft.com/office/powerpoint/2010/main" val="25600483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540774" y="176980"/>
            <a:ext cx="11110452" cy="1143000"/>
          </a:xfrm>
        </p:spPr>
        <p:txBody>
          <a:bodyPr/>
          <a:lstStyle/>
          <a:p>
            <a:pPr algn="ctr"/>
            <a:r>
              <a:rPr lang="en-US" altLang="en-US" dirty="0">
                <a:solidFill>
                  <a:schemeClr val="tx1"/>
                </a:solidFill>
              </a:rPr>
              <a:t>Why the fuss about salt reduction?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2600" y="1371600"/>
            <a:ext cx="8915400" cy="5029200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Commercial interests </a:t>
            </a:r>
          </a:p>
          <a:p>
            <a:pPr lvl="1">
              <a:defRPr/>
            </a:pPr>
            <a:r>
              <a:rPr lang="en-US" altLang="en-US" dirty="0"/>
              <a:t>Cheap ingredient, increases profit</a:t>
            </a:r>
          </a:p>
          <a:p>
            <a:pPr lvl="1"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Role of government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Evidence to guide policy</a:t>
            </a:r>
          </a:p>
          <a:p>
            <a:pPr lvl="1">
              <a:defRPr/>
            </a:pPr>
            <a:r>
              <a:rPr lang="en-US" altLang="en-US" dirty="0"/>
              <a:t>Role of ‘surrogate outcomes’</a:t>
            </a:r>
          </a:p>
          <a:p>
            <a:pPr lvl="1">
              <a:defRPr/>
            </a:pPr>
            <a:r>
              <a:rPr lang="en-US" altLang="en-US" dirty="0"/>
              <a:t>Level of evidence for prevention policy when clinical trials with hard outcomes cannot be done</a:t>
            </a:r>
          </a:p>
          <a:p>
            <a:pPr>
              <a:defRPr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1151695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399" y="280218"/>
            <a:ext cx="8231909" cy="1143000"/>
          </a:xfrm>
        </p:spPr>
        <p:txBody>
          <a:bodyPr/>
          <a:lstStyle/>
          <a:p>
            <a:pPr algn="ctr"/>
            <a:r>
              <a:rPr lang="en-US" altLang="en-US" sz="3000" dirty="0">
                <a:solidFill>
                  <a:schemeClr val="tx1"/>
                </a:solidFill>
              </a:rPr>
              <a:t>The Counter-Offensive Against Salt </a:t>
            </a:r>
            <a:r>
              <a:rPr lang="en-US" altLang="en-US" sz="3000" dirty="0" smtClean="0">
                <a:solidFill>
                  <a:schemeClr val="tx1"/>
                </a:solidFill>
              </a:rPr>
              <a:t>Reduction (US)</a:t>
            </a:r>
            <a:endParaRPr lang="en-US" altLang="en-US" sz="3000" dirty="0">
              <a:solidFill>
                <a:schemeClr val="tx1"/>
              </a:solidFill>
            </a:endParaRP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747252" y="1905000"/>
            <a:ext cx="10225548" cy="4383088"/>
          </a:xfrm>
        </p:spPr>
        <p:txBody>
          <a:bodyPr/>
          <a:lstStyle/>
          <a:p>
            <a:pPr>
              <a:defRPr/>
            </a:pPr>
            <a:r>
              <a:rPr lang="en-US" altLang="en-US" sz="2400" dirty="0"/>
              <a:t>Fueled by commercial interests, including:</a:t>
            </a:r>
          </a:p>
          <a:p>
            <a:pPr lvl="1">
              <a:defRPr/>
            </a:pPr>
            <a:r>
              <a:rPr lang="en-US" altLang="en-US" dirty="0"/>
              <a:t>Chamber of Commerce</a:t>
            </a:r>
          </a:p>
          <a:p>
            <a:pPr lvl="1">
              <a:defRPr/>
            </a:pPr>
            <a:r>
              <a:rPr lang="en-US" altLang="en-US" dirty="0"/>
              <a:t>Salt Institute</a:t>
            </a:r>
          </a:p>
          <a:p>
            <a:pPr>
              <a:buFontTx/>
              <a:buNone/>
              <a:defRPr/>
            </a:pPr>
            <a:endParaRPr lang="en-US" altLang="en-US" sz="2400" dirty="0"/>
          </a:p>
          <a:p>
            <a:pPr>
              <a:buFontTx/>
              <a:buNone/>
              <a:defRPr/>
            </a:pPr>
            <a:endParaRPr lang="en-US" altLang="en-US" sz="2400" dirty="0"/>
          </a:p>
          <a:p>
            <a:pPr>
              <a:buFontTx/>
              <a:buNone/>
              <a:defRPr/>
            </a:pPr>
            <a:endParaRPr lang="en-US" altLang="en-US" sz="2400" dirty="0"/>
          </a:p>
          <a:p>
            <a:pPr>
              <a:defRPr/>
            </a:pPr>
            <a:r>
              <a:rPr lang="en-US" altLang="en-US" sz="2400" dirty="0"/>
              <a:t>With support from a handful of scientists</a:t>
            </a:r>
          </a:p>
        </p:txBody>
      </p:sp>
      <p:pic>
        <p:nvPicPr>
          <p:cNvPr id="9933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432" y="2595659"/>
            <a:ext cx="2064076" cy="1666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675354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228600"/>
            <a:ext cx="7854950" cy="1143000"/>
          </a:xfrm>
        </p:spPr>
        <p:txBody>
          <a:bodyPr/>
          <a:lstStyle/>
          <a:p>
            <a:pPr algn="ctr"/>
            <a:r>
              <a:rPr lang="en-US" altLang="en-US" dirty="0">
                <a:solidFill>
                  <a:schemeClr val="tx1"/>
                </a:solidFill>
                <a:effectLst/>
              </a:rPr>
              <a:t>Arguments Against Sodium Reduction</a:t>
            </a:r>
          </a:p>
        </p:txBody>
      </p:sp>
      <p:sp>
        <p:nvSpPr>
          <p:cNvPr id="879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752600"/>
            <a:ext cx="8345488" cy="4840288"/>
          </a:xfrm>
        </p:spPr>
        <p:txBody>
          <a:bodyPr/>
          <a:lstStyle/>
          <a:p>
            <a:pPr>
              <a:defRPr/>
            </a:pPr>
            <a:r>
              <a:rPr lang="en-US" altLang="en-US" sz="3600" dirty="0"/>
              <a:t>Clinical trial of sodium reduction with hard clinical outcomes is needed</a:t>
            </a:r>
          </a:p>
          <a:p>
            <a:pPr>
              <a:defRPr/>
            </a:pPr>
            <a:endParaRPr lang="en-US" altLang="en-US" sz="3600" dirty="0"/>
          </a:p>
          <a:p>
            <a:pPr>
              <a:defRPr/>
            </a:pPr>
            <a:r>
              <a:rPr lang="en-US" altLang="en-US" sz="3600" dirty="0"/>
              <a:t>Only </a:t>
            </a:r>
            <a:r>
              <a:rPr lang="ja-JP" altLang="en-US" sz="3600" dirty="0"/>
              <a:t>‘</a:t>
            </a:r>
            <a:r>
              <a:rPr lang="en-US" altLang="ja-JP" sz="3600" dirty="0"/>
              <a:t>salt sensitive</a:t>
            </a:r>
            <a:r>
              <a:rPr lang="ja-JP" altLang="en-US" sz="3600" dirty="0"/>
              <a:t>’</a:t>
            </a:r>
            <a:r>
              <a:rPr lang="en-US" altLang="ja-JP" sz="3600" dirty="0"/>
              <a:t> persons should reduce their salt intake</a:t>
            </a:r>
          </a:p>
          <a:p>
            <a:pPr>
              <a:defRPr/>
            </a:pPr>
            <a:endParaRPr lang="en-US" altLang="en-US" sz="3600" dirty="0"/>
          </a:p>
          <a:p>
            <a:pPr>
              <a:defRPr/>
            </a:pPr>
            <a:r>
              <a:rPr lang="en-US" altLang="en-US" sz="3600" dirty="0"/>
              <a:t>Sodium reduction might be harmful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4724400" y="152400"/>
            <a:ext cx="5715000" cy="1295400"/>
          </a:xfrm>
          <a:prstGeom prst="wedgeRoundRectCallout">
            <a:avLst>
              <a:gd name="adj1" fmla="val -72233"/>
              <a:gd name="adj2" fmla="val 88317"/>
              <a:gd name="adj3" fmla="val 16667"/>
            </a:avLst>
          </a:prstGeom>
          <a:ln w="3810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rgbClr val="000000"/>
                </a:solidFill>
                <a:latin typeface="Arial"/>
              </a:rPr>
              <a:t>Such trials are impossible because of logistical, financial and ethical considerations.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4724400" y="1851819"/>
            <a:ext cx="5715000" cy="1219200"/>
          </a:xfrm>
          <a:prstGeom prst="wedgeRoundRectCallout">
            <a:avLst>
              <a:gd name="adj1" fmla="val -72816"/>
              <a:gd name="adj2" fmla="val 75241"/>
              <a:gd name="adj3" fmla="val 16667"/>
            </a:avLst>
          </a:prstGeom>
          <a:ln w="3810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rgbClr val="000000"/>
                </a:solidFill>
                <a:latin typeface="Arial"/>
              </a:rPr>
              <a:t>No test available.  Irrelevant given the massive scope of the blood pressure epidemic.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724400" y="3375819"/>
            <a:ext cx="5715000" cy="1593850"/>
          </a:xfrm>
          <a:prstGeom prst="wedgeRoundRectCallout">
            <a:avLst>
              <a:gd name="adj1" fmla="val -70488"/>
              <a:gd name="adj2" fmla="val 75242"/>
              <a:gd name="adj3" fmla="val 16667"/>
            </a:avLst>
          </a:prstGeom>
          <a:ln w="3810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rgbClr val="000000"/>
                </a:solidFill>
                <a:latin typeface="Arial"/>
              </a:rPr>
              <a:t>Extremely unlikely: 1) major methodological limitations of cohort studies + 2) over-interpretation of biomarkers  </a:t>
            </a:r>
          </a:p>
        </p:txBody>
      </p:sp>
    </p:spTree>
    <p:extLst>
      <p:ext uri="{BB962C8B-B14F-4D97-AF65-F5344CB8AC3E}">
        <p14:creationId xmlns:p14="http://schemas.microsoft.com/office/powerpoint/2010/main" val="334305485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/>
          <p:cNvSpPr>
            <a:spLocks noGrp="1"/>
          </p:cNvSpPr>
          <p:nvPr>
            <p:ph type="title" idx="4294967295"/>
          </p:nvPr>
        </p:nvSpPr>
        <p:spPr>
          <a:xfrm>
            <a:off x="565351" y="120444"/>
            <a:ext cx="11012129" cy="1143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sz="3600" b="1" dirty="0">
                <a:effectLst/>
                <a:latin typeface="+mn-lt"/>
                <a:ea typeface="ＭＳ Ｐゴシック" charset="0"/>
                <a:cs typeface="+mj-cs"/>
              </a:rPr>
              <a:t>Spurious, J-Shaped Relationship of Total Mortality with Urine Sodium Excretion in Patients with Type 1 Diabetes</a:t>
            </a:r>
          </a:p>
        </p:txBody>
      </p:sp>
      <p:pic>
        <p:nvPicPr>
          <p:cNvPr id="11059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965" y="1157865"/>
            <a:ext cx="7485063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596" name="TextBox 4"/>
          <p:cNvSpPr txBox="1">
            <a:spLocks noChangeArrowheads="1"/>
          </p:cNvSpPr>
          <p:nvPr/>
        </p:nvSpPr>
        <p:spPr bwMode="auto">
          <a:xfrm>
            <a:off x="1905000" y="6324600"/>
            <a:ext cx="5562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None/>
            </a:pPr>
            <a:r>
              <a:rPr lang="en-US" altLang="en-US" sz="1800">
                <a:solidFill>
                  <a:srgbClr val="FFFFFF"/>
                </a:solidFill>
              </a:rPr>
              <a:t>Thomas, Diabetes Care 2011: 861-6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4495800" y="1600200"/>
            <a:ext cx="5105400" cy="1219200"/>
          </a:xfrm>
          <a:prstGeom prst="wedgeRoundRectCallout">
            <a:avLst>
              <a:gd name="adj1" fmla="val -61243"/>
              <a:gd name="adj2" fmla="val 49754"/>
              <a:gd name="adj3" fmla="val 16667"/>
            </a:avLst>
          </a:prstGeom>
          <a:ln w="3810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800" dirty="0">
                <a:solidFill>
                  <a:srgbClr val="000000"/>
                </a:solidFill>
                <a:latin typeface="Arial"/>
              </a:rPr>
              <a:t>Extremely low levels are most likely the result of extreme </a:t>
            </a:r>
            <a:r>
              <a:rPr lang="en-US" sz="2800" dirty="0" err="1">
                <a:solidFill>
                  <a:srgbClr val="000000"/>
                </a:solidFill>
                <a:latin typeface="Arial"/>
              </a:rPr>
              <a:t>undercollection</a:t>
            </a:r>
            <a:r>
              <a:rPr lang="en-US" sz="2800" dirty="0">
                <a:solidFill>
                  <a:srgbClr val="000000"/>
                </a:solidFill>
                <a:latin typeface="Arial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25309195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1"/>
          <p:cNvSpPr>
            <a:spLocks noGrp="1"/>
          </p:cNvSpPr>
          <p:nvPr>
            <p:ph type="title" idx="4294967295"/>
          </p:nvPr>
        </p:nvSpPr>
        <p:spPr>
          <a:xfrm>
            <a:off x="66284" y="172523"/>
            <a:ext cx="11820915" cy="12573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 algn="ctr">
              <a:defRPr/>
            </a:pPr>
            <a:r>
              <a:rPr lang="en-US" sz="3200" b="1" dirty="0">
                <a:effectLst/>
                <a:latin typeface="+mn-lt"/>
                <a:ea typeface="ＭＳ Ｐゴシック" charset="0"/>
                <a:cs typeface="+mj-cs"/>
              </a:rPr>
              <a:t>Best Available Evidence: Direct, Progressive Relationship of CVD with Urinary Sodium Excretion* in 2,275 Individuals </a:t>
            </a:r>
            <a:r>
              <a:rPr lang="en-US" sz="3200" b="1" dirty="0" smtClean="0">
                <a:effectLst/>
                <a:latin typeface="+mn-lt"/>
                <a:ea typeface="ＭＳ Ｐゴシック" charset="0"/>
                <a:cs typeface="+mj-cs"/>
              </a:rPr>
              <a:t>with </a:t>
            </a:r>
            <a:r>
              <a:rPr lang="en-US" sz="3200" b="1" dirty="0">
                <a:effectLst/>
                <a:latin typeface="+mn-lt"/>
                <a:ea typeface="ＭＳ Ｐゴシック" charset="0"/>
                <a:cs typeface="+mj-cs"/>
              </a:rPr>
              <a:t>Prehypertension</a:t>
            </a:r>
          </a:p>
        </p:txBody>
      </p:sp>
      <p:sp>
        <p:nvSpPr>
          <p:cNvPr id="111619" name="TextBox 4"/>
          <p:cNvSpPr txBox="1">
            <a:spLocks noChangeArrowheads="1"/>
          </p:cNvSpPr>
          <p:nvPr/>
        </p:nvSpPr>
        <p:spPr bwMode="auto">
          <a:xfrm>
            <a:off x="412017" y="6426033"/>
            <a:ext cx="36576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None/>
            </a:pPr>
            <a:r>
              <a:rPr lang="en-US" altLang="en-US" sz="1400" dirty="0"/>
              <a:t>Cook, </a:t>
            </a:r>
            <a:r>
              <a:rPr lang="en-US" altLang="en-US" sz="1400" dirty="0" err="1"/>
              <a:t>Circ</a:t>
            </a:r>
            <a:r>
              <a:rPr lang="en-US" altLang="en-US" sz="1400" dirty="0"/>
              <a:t> 2014:129:981 </a:t>
            </a:r>
          </a:p>
        </p:txBody>
      </p:sp>
      <p:sp>
        <p:nvSpPr>
          <p:cNvPr id="111621" name="TextBox 4"/>
          <p:cNvSpPr txBox="1">
            <a:spLocks noChangeArrowheads="1"/>
          </p:cNvSpPr>
          <p:nvPr/>
        </p:nvSpPr>
        <p:spPr bwMode="auto">
          <a:xfrm>
            <a:off x="5105400" y="6245940"/>
            <a:ext cx="55626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None/>
            </a:pPr>
            <a:r>
              <a:rPr lang="en-US" altLang="en-US" sz="1400" dirty="0"/>
              <a:t>*Based on 24 </a:t>
            </a:r>
            <a:r>
              <a:rPr lang="en-US" altLang="en-US" sz="1400" dirty="0" err="1"/>
              <a:t>hr</a:t>
            </a:r>
            <a:r>
              <a:rPr lang="en-US" altLang="en-US" sz="1400" dirty="0"/>
              <a:t> urine collections (median = 5)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18476" y="3944679"/>
            <a:ext cx="4571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264195" y="4199860"/>
            <a:ext cx="1451967" cy="956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079589" y="1405496"/>
            <a:ext cx="7467600" cy="4727575"/>
            <a:chOff x="2079589" y="1405496"/>
            <a:chExt cx="7467600" cy="4727575"/>
          </a:xfrm>
        </p:grpSpPr>
        <p:grpSp>
          <p:nvGrpSpPr>
            <p:cNvPr id="23" name="Group 22"/>
            <p:cNvGrpSpPr/>
            <p:nvPr/>
          </p:nvGrpSpPr>
          <p:grpSpPr>
            <a:xfrm>
              <a:off x="2079589" y="1405496"/>
              <a:ext cx="7467600" cy="4727575"/>
              <a:chOff x="2079589" y="1405496"/>
              <a:chExt cx="7467600" cy="4727575"/>
            </a:xfrm>
          </p:grpSpPr>
          <p:pic>
            <p:nvPicPr>
              <p:cNvPr id="111620" name="Picture 1" descr="Screen Shot 2014-04-30 at 6.32.01 AM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79589" y="1405496"/>
                <a:ext cx="7467600" cy="472757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</p:pic>
          <p:sp>
            <p:nvSpPr>
              <p:cNvPr id="22" name="Freeform 21"/>
              <p:cNvSpPr/>
              <p:nvPr/>
            </p:nvSpPr>
            <p:spPr>
              <a:xfrm>
                <a:off x="2995670" y="1745556"/>
                <a:ext cx="6042004" cy="2241653"/>
              </a:xfrm>
              <a:custGeom>
                <a:avLst/>
                <a:gdLst>
                  <a:gd name="connsiteX0" fmla="*/ 279158 w 6042004"/>
                  <a:gd name="connsiteY0" fmla="*/ 1412314 h 2241653"/>
                  <a:gd name="connsiteX1" fmla="*/ 225995 w 6042004"/>
                  <a:gd name="connsiteY1" fmla="*/ 1422946 h 2241653"/>
                  <a:gd name="connsiteX2" fmla="*/ 194097 w 6042004"/>
                  <a:gd name="connsiteY2" fmla="*/ 1433579 h 2241653"/>
                  <a:gd name="connsiteX3" fmla="*/ 183465 w 6042004"/>
                  <a:gd name="connsiteY3" fmla="*/ 1465477 h 2241653"/>
                  <a:gd name="connsiteX4" fmla="*/ 140935 w 6042004"/>
                  <a:gd name="connsiteY4" fmla="*/ 1497374 h 2241653"/>
                  <a:gd name="connsiteX5" fmla="*/ 77139 w 6042004"/>
                  <a:gd name="connsiteY5" fmla="*/ 1582435 h 2241653"/>
                  <a:gd name="connsiteX6" fmla="*/ 55874 w 6042004"/>
                  <a:gd name="connsiteY6" fmla="*/ 1614332 h 2241653"/>
                  <a:gd name="connsiteX7" fmla="*/ 13344 w 6042004"/>
                  <a:gd name="connsiteY7" fmla="*/ 1699393 h 2241653"/>
                  <a:gd name="connsiteX8" fmla="*/ 13344 w 6042004"/>
                  <a:gd name="connsiteY8" fmla="*/ 1912044 h 2241653"/>
                  <a:gd name="connsiteX9" fmla="*/ 55874 w 6042004"/>
                  <a:gd name="connsiteY9" fmla="*/ 1975839 h 2241653"/>
                  <a:gd name="connsiteX10" fmla="*/ 77139 w 6042004"/>
                  <a:gd name="connsiteY10" fmla="*/ 2007737 h 2241653"/>
                  <a:gd name="connsiteX11" fmla="*/ 87772 w 6042004"/>
                  <a:gd name="connsiteY11" fmla="*/ 2039635 h 2241653"/>
                  <a:gd name="connsiteX12" fmla="*/ 151567 w 6042004"/>
                  <a:gd name="connsiteY12" fmla="*/ 2082165 h 2241653"/>
                  <a:gd name="connsiteX13" fmla="*/ 183465 w 6042004"/>
                  <a:gd name="connsiteY13" fmla="*/ 2103430 h 2241653"/>
                  <a:gd name="connsiteX14" fmla="*/ 215363 w 6042004"/>
                  <a:gd name="connsiteY14" fmla="*/ 2135328 h 2241653"/>
                  <a:gd name="connsiteX15" fmla="*/ 300423 w 6042004"/>
                  <a:gd name="connsiteY15" fmla="*/ 2177858 h 2241653"/>
                  <a:gd name="connsiteX16" fmla="*/ 364218 w 6042004"/>
                  <a:gd name="connsiteY16" fmla="*/ 2209756 h 2241653"/>
                  <a:gd name="connsiteX17" fmla="*/ 438646 w 6042004"/>
                  <a:gd name="connsiteY17" fmla="*/ 2241653 h 2241653"/>
                  <a:gd name="connsiteX18" fmla="*/ 651297 w 6042004"/>
                  <a:gd name="connsiteY18" fmla="*/ 2231021 h 2241653"/>
                  <a:gd name="connsiteX19" fmla="*/ 725725 w 6042004"/>
                  <a:gd name="connsiteY19" fmla="*/ 2199123 h 2241653"/>
                  <a:gd name="connsiteX20" fmla="*/ 768256 w 6042004"/>
                  <a:gd name="connsiteY20" fmla="*/ 2188491 h 2241653"/>
                  <a:gd name="connsiteX21" fmla="*/ 800153 w 6042004"/>
                  <a:gd name="connsiteY21" fmla="*/ 2167225 h 2241653"/>
                  <a:gd name="connsiteX22" fmla="*/ 949009 w 6042004"/>
                  <a:gd name="connsiteY22" fmla="*/ 2135328 h 2241653"/>
                  <a:gd name="connsiteX23" fmla="*/ 1055335 w 6042004"/>
                  <a:gd name="connsiteY23" fmla="*/ 2114063 h 2241653"/>
                  <a:gd name="connsiteX24" fmla="*/ 1214823 w 6042004"/>
                  <a:gd name="connsiteY24" fmla="*/ 2124695 h 2241653"/>
                  <a:gd name="connsiteX25" fmla="*/ 1267986 w 6042004"/>
                  <a:gd name="connsiteY25" fmla="*/ 2135328 h 2241653"/>
                  <a:gd name="connsiteX26" fmla="*/ 1331781 w 6042004"/>
                  <a:gd name="connsiteY26" fmla="*/ 2145960 h 2241653"/>
                  <a:gd name="connsiteX27" fmla="*/ 1363679 w 6042004"/>
                  <a:gd name="connsiteY27" fmla="*/ 2156593 h 2241653"/>
                  <a:gd name="connsiteX28" fmla="*/ 1735818 w 6042004"/>
                  <a:gd name="connsiteY28" fmla="*/ 2156593 h 2241653"/>
                  <a:gd name="connsiteX29" fmla="*/ 1799614 w 6042004"/>
                  <a:gd name="connsiteY29" fmla="*/ 2135328 h 2241653"/>
                  <a:gd name="connsiteX30" fmla="*/ 1842144 w 6042004"/>
                  <a:gd name="connsiteY30" fmla="*/ 2124695 h 2241653"/>
                  <a:gd name="connsiteX31" fmla="*/ 1905939 w 6042004"/>
                  <a:gd name="connsiteY31" fmla="*/ 2103430 h 2241653"/>
                  <a:gd name="connsiteX32" fmla="*/ 1948470 w 6042004"/>
                  <a:gd name="connsiteY32" fmla="*/ 2092797 h 2241653"/>
                  <a:gd name="connsiteX33" fmla="*/ 2097325 w 6042004"/>
                  <a:gd name="connsiteY33" fmla="*/ 2050267 h 2241653"/>
                  <a:gd name="connsiteX34" fmla="*/ 2150488 w 6042004"/>
                  <a:gd name="connsiteY34" fmla="*/ 2039635 h 2241653"/>
                  <a:gd name="connsiteX35" fmla="*/ 2320609 w 6042004"/>
                  <a:gd name="connsiteY35" fmla="*/ 2029002 h 2241653"/>
                  <a:gd name="connsiteX36" fmla="*/ 2416302 w 6042004"/>
                  <a:gd name="connsiteY36" fmla="*/ 1997104 h 2241653"/>
                  <a:gd name="connsiteX37" fmla="*/ 2448200 w 6042004"/>
                  <a:gd name="connsiteY37" fmla="*/ 1986472 h 2241653"/>
                  <a:gd name="connsiteX38" fmla="*/ 2490730 w 6042004"/>
                  <a:gd name="connsiteY38" fmla="*/ 1975839 h 2241653"/>
                  <a:gd name="connsiteX39" fmla="*/ 2565158 w 6042004"/>
                  <a:gd name="connsiteY39" fmla="*/ 1954574 h 2241653"/>
                  <a:gd name="connsiteX40" fmla="*/ 2650218 w 6042004"/>
                  <a:gd name="connsiteY40" fmla="*/ 1943942 h 2241653"/>
                  <a:gd name="connsiteX41" fmla="*/ 2714014 w 6042004"/>
                  <a:gd name="connsiteY41" fmla="*/ 1933309 h 2241653"/>
                  <a:gd name="connsiteX42" fmla="*/ 2799074 w 6042004"/>
                  <a:gd name="connsiteY42" fmla="*/ 1922677 h 2241653"/>
                  <a:gd name="connsiteX43" fmla="*/ 2926665 w 6042004"/>
                  <a:gd name="connsiteY43" fmla="*/ 1837616 h 2241653"/>
                  <a:gd name="connsiteX44" fmla="*/ 2958563 w 6042004"/>
                  <a:gd name="connsiteY44" fmla="*/ 1816351 h 2241653"/>
                  <a:gd name="connsiteX45" fmla="*/ 2990460 w 6042004"/>
                  <a:gd name="connsiteY45" fmla="*/ 1795086 h 2241653"/>
                  <a:gd name="connsiteX46" fmla="*/ 2979828 w 6042004"/>
                  <a:gd name="connsiteY46" fmla="*/ 1869514 h 2241653"/>
                  <a:gd name="connsiteX47" fmla="*/ 2926665 w 6042004"/>
                  <a:gd name="connsiteY47" fmla="*/ 1816351 h 2241653"/>
                  <a:gd name="connsiteX48" fmla="*/ 2958563 w 6042004"/>
                  <a:gd name="connsiteY48" fmla="*/ 1805718 h 2241653"/>
                  <a:gd name="connsiteX49" fmla="*/ 3032990 w 6042004"/>
                  <a:gd name="connsiteY49" fmla="*/ 1826984 h 2241653"/>
                  <a:gd name="connsiteX50" fmla="*/ 3107418 w 6042004"/>
                  <a:gd name="connsiteY50" fmla="*/ 1837616 h 2241653"/>
                  <a:gd name="connsiteX51" fmla="*/ 3160581 w 6042004"/>
                  <a:gd name="connsiteY51" fmla="*/ 1848249 h 2241653"/>
                  <a:gd name="connsiteX52" fmla="*/ 3235009 w 6042004"/>
                  <a:gd name="connsiteY52" fmla="*/ 1858881 h 2241653"/>
                  <a:gd name="connsiteX53" fmla="*/ 3320070 w 6042004"/>
                  <a:gd name="connsiteY53" fmla="*/ 1880146 h 2241653"/>
                  <a:gd name="connsiteX54" fmla="*/ 3490190 w 6042004"/>
                  <a:gd name="connsiteY54" fmla="*/ 1869514 h 2241653"/>
                  <a:gd name="connsiteX55" fmla="*/ 3585883 w 6042004"/>
                  <a:gd name="connsiteY55" fmla="*/ 1848249 h 2241653"/>
                  <a:gd name="connsiteX56" fmla="*/ 3649679 w 6042004"/>
                  <a:gd name="connsiteY56" fmla="*/ 1837616 h 2241653"/>
                  <a:gd name="connsiteX57" fmla="*/ 3745372 w 6042004"/>
                  <a:gd name="connsiteY57" fmla="*/ 1805718 h 2241653"/>
                  <a:gd name="connsiteX58" fmla="*/ 3777270 w 6042004"/>
                  <a:gd name="connsiteY58" fmla="*/ 1795086 h 2241653"/>
                  <a:gd name="connsiteX59" fmla="*/ 3851697 w 6042004"/>
                  <a:gd name="connsiteY59" fmla="*/ 1773821 h 2241653"/>
                  <a:gd name="connsiteX60" fmla="*/ 3883595 w 6042004"/>
                  <a:gd name="connsiteY60" fmla="*/ 1752556 h 2241653"/>
                  <a:gd name="connsiteX61" fmla="*/ 3947390 w 6042004"/>
                  <a:gd name="connsiteY61" fmla="*/ 1731291 h 2241653"/>
                  <a:gd name="connsiteX62" fmla="*/ 3979288 w 6042004"/>
                  <a:gd name="connsiteY62" fmla="*/ 1720658 h 2241653"/>
                  <a:gd name="connsiteX63" fmla="*/ 4032451 w 6042004"/>
                  <a:gd name="connsiteY63" fmla="*/ 1710025 h 2241653"/>
                  <a:gd name="connsiteX64" fmla="*/ 4064349 w 6042004"/>
                  <a:gd name="connsiteY64" fmla="*/ 1699393 h 2241653"/>
                  <a:gd name="connsiteX65" fmla="*/ 4106879 w 6042004"/>
                  <a:gd name="connsiteY65" fmla="*/ 1688760 h 2241653"/>
                  <a:gd name="connsiteX66" fmla="*/ 4138777 w 6042004"/>
                  <a:gd name="connsiteY66" fmla="*/ 1678128 h 2241653"/>
                  <a:gd name="connsiteX67" fmla="*/ 4255735 w 6042004"/>
                  <a:gd name="connsiteY67" fmla="*/ 1646230 h 2241653"/>
                  <a:gd name="connsiteX68" fmla="*/ 4319530 w 6042004"/>
                  <a:gd name="connsiteY68" fmla="*/ 1614332 h 2241653"/>
                  <a:gd name="connsiteX69" fmla="*/ 4383325 w 6042004"/>
                  <a:gd name="connsiteY69" fmla="*/ 1593067 h 2241653"/>
                  <a:gd name="connsiteX70" fmla="*/ 4415223 w 6042004"/>
                  <a:gd name="connsiteY70" fmla="*/ 1582435 h 2241653"/>
                  <a:gd name="connsiteX71" fmla="*/ 4468386 w 6042004"/>
                  <a:gd name="connsiteY71" fmla="*/ 1539904 h 2241653"/>
                  <a:gd name="connsiteX72" fmla="*/ 4500283 w 6042004"/>
                  <a:gd name="connsiteY72" fmla="*/ 1518639 h 2241653"/>
                  <a:gd name="connsiteX73" fmla="*/ 4521549 w 6042004"/>
                  <a:gd name="connsiteY73" fmla="*/ 1497374 h 2241653"/>
                  <a:gd name="connsiteX74" fmla="*/ 4553446 w 6042004"/>
                  <a:gd name="connsiteY74" fmla="*/ 1486742 h 2241653"/>
                  <a:gd name="connsiteX75" fmla="*/ 4595977 w 6042004"/>
                  <a:gd name="connsiteY75" fmla="*/ 1454844 h 2241653"/>
                  <a:gd name="connsiteX76" fmla="*/ 4627874 w 6042004"/>
                  <a:gd name="connsiteY76" fmla="*/ 1444211 h 2241653"/>
                  <a:gd name="connsiteX77" fmla="*/ 4712935 w 6042004"/>
                  <a:gd name="connsiteY77" fmla="*/ 1412314 h 2241653"/>
                  <a:gd name="connsiteX78" fmla="*/ 4829893 w 6042004"/>
                  <a:gd name="connsiteY78" fmla="*/ 1380416 h 2241653"/>
                  <a:gd name="connsiteX79" fmla="*/ 4914953 w 6042004"/>
                  <a:gd name="connsiteY79" fmla="*/ 1305988 h 2241653"/>
                  <a:gd name="connsiteX80" fmla="*/ 5010646 w 6042004"/>
                  <a:gd name="connsiteY80" fmla="*/ 1242193 h 2241653"/>
                  <a:gd name="connsiteX81" fmla="*/ 5085074 w 6042004"/>
                  <a:gd name="connsiteY81" fmla="*/ 1189030 h 2241653"/>
                  <a:gd name="connsiteX82" fmla="*/ 5148870 w 6042004"/>
                  <a:gd name="connsiteY82" fmla="*/ 1157132 h 2241653"/>
                  <a:gd name="connsiteX83" fmla="*/ 5159502 w 6042004"/>
                  <a:gd name="connsiteY83" fmla="*/ 1125235 h 2241653"/>
                  <a:gd name="connsiteX84" fmla="*/ 5191400 w 6042004"/>
                  <a:gd name="connsiteY84" fmla="*/ 1082704 h 2241653"/>
                  <a:gd name="connsiteX85" fmla="*/ 5212665 w 6042004"/>
                  <a:gd name="connsiteY85" fmla="*/ 1050807 h 2241653"/>
                  <a:gd name="connsiteX86" fmla="*/ 5308358 w 6042004"/>
                  <a:gd name="connsiteY86" fmla="*/ 923216 h 2241653"/>
                  <a:gd name="connsiteX87" fmla="*/ 5340256 w 6042004"/>
                  <a:gd name="connsiteY87" fmla="*/ 901951 h 2241653"/>
                  <a:gd name="connsiteX88" fmla="*/ 5404051 w 6042004"/>
                  <a:gd name="connsiteY88" fmla="*/ 838156 h 2241653"/>
                  <a:gd name="connsiteX89" fmla="*/ 5425316 w 6042004"/>
                  <a:gd name="connsiteY89" fmla="*/ 806258 h 2241653"/>
                  <a:gd name="connsiteX90" fmla="*/ 5457214 w 6042004"/>
                  <a:gd name="connsiteY90" fmla="*/ 784993 h 2241653"/>
                  <a:gd name="connsiteX91" fmla="*/ 5478479 w 6042004"/>
                  <a:gd name="connsiteY91" fmla="*/ 753095 h 2241653"/>
                  <a:gd name="connsiteX92" fmla="*/ 5489111 w 6042004"/>
                  <a:gd name="connsiteY92" fmla="*/ 721197 h 2241653"/>
                  <a:gd name="connsiteX93" fmla="*/ 5510377 w 6042004"/>
                  <a:gd name="connsiteY93" fmla="*/ 699932 h 2241653"/>
                  <a:gd name="connsiteX94" fmla="*/ 5531642 w 6042004"/>
                  <a:gd name="connsiteY94" fmla="*/ 668035 h 2241653"/>
                  <a:gd name="connsiteX95" fmla="*/ 5563539 w 6042004"/>
                  <a:gd name="connsiteY95" fmla="*/ 646770 h 2241653"/>
                  <a:gd name="connsiteX96" fmla="*/ 5616702 w 6042004"/>
                  <a:gd name="connsiteY96" fmla="*/ 614872 h 2241653"/>
                  <a:gd name="connsiteX97" fmla="*/ 5701763 w 6042004"/>
                  <a:gd name="connsiteY97" fmla="*/ 540444 h 2241653"/>
                  <a:gd name="connsiteX98" fmla="*/ 5733660 w 6042004"/>
                  <a:gd name="connsiteY98" fmla="*/ 519179 h 2241653"/>
                  <a:gd name="connsiteX99" fmla="*/ 5786823 w 6042004"/>
                  <a:gd name="connsiteY99" fmla="*/ 455384 h 2241653"/>
                  <a:gd name="connsiteX100" fmla="*/ 5818721 w 6042004"/>
                  <a:gd name="connsiteY100" fmla="*/ 434118 h 2241653"/>
                  <a:gd name="connsiteX101" fmla="*/ 5871883 w 6042004"/>
                  <a:gd name="connsiteY101" fmla="*/ 391588 h 2241653"/>
                  <a:gd name="connsiteX102" fmla="*/ 5893149 w 6042004"/>
                  <a:gd name="connsiteY102" fmla="*/ 359691 h 2241653"/>
                  <a:gd name="connsiteX103" fmla="*/ 5946311 w 6042004"/>
                  <a:gd name="connsiteY103" fmla="*/ 317160 h 2241653"/>
                  <a:gd name="connsiteX104" fmla="*/ 5988842 w 6042004"/>
                  <a:gd name="connsiteY104" fmla="*/ 263997 h 2241653"/>
                  <a:gd name="connsiteX105" fmla="*/ 6010107 w 6042004"/>
                  <a:gd name="connsiteY105" fmla="*/ 232100 h 2241653"/>
                  <a:gd name="connsiteX106" fmla="*/ 6042004 w 6042004"/>
                  <a:gd name="connsiteY106" fmla="*/ 115142 h 2241653"/>
                  <a:gd name="connsiteX107" fmla="*/ 5616702 w 6042004"/>
                  <a:gd name="connsiteY107" fmla="*/ 40714 h 2241653"/>
                  <a:gd name="connsiteX108" fmla="*/ 5521009 w 6042004"/>
                  <a:gd name="connsiteY108" fmla="*/ 61979 h 2241653"/>
                  <a:gd name="connsiteX109" fmla="*/ 5382786 w 6042004"/>
                  <a:gd name="connsiteY109" fmla="*/ 125774 h 2241653"/>
                  <a:gd name="connsiteX110" fmla="*/ 5340256 w 6042004"/>
                  <a:gd name="connsiteY110" fmla="*/ 157672 h 2241653"/>
                  <a:gd name="connsiteX111" fmla="*/ 5308358 w 6042004"/>
                  <a:gd name="connsiteY111" fmla="*/ 178937 h 2241653"/>
                  <a:gd name="connsiteX112" fmla="*/ 5265828 w 6042004"/>
                  <a:gd name="connsiteY112" fmla="*/ 210835 h 2241653"/>
                  <a:gd name="connsiteX113" fmla="*/ 5233930 w 6042004"/>
                  <a:gd name="connsiteY113" fmla="*/ 232100 h 2241653"/>
                  <a:gd name="connsiteX114" fmla="*/ 5148870 w 6042004"/>
                  <a:gd name="connsiteY114" fmla="*/ 295895 h 2241653"/>
                  <a:gd name="connsiteX115" fmla="*/ 5085074 w 6042004"/>
                  <a:gd name="connsiteY115" fmla="*/ 327793 h 2241653"/>
                  <a:gd name="connsiteX116" fmla="*/ 5053177 w 6042004"/>
                  <a:gd name="connsiteY116" fmla="*/ 349058 h 2241653"/>
                  <a:gd name="connsiteX117" fmla="*/ 5021279 w 6042004"/>
                  <a:gd name="connsiteY117" fmla="*/ 359691 h 2241653"/>
                  <a:gd name="connsiteX118" fmla="*/ 4936218 w 6042004"/>
                  <a:gd name="connsiteY118" fmla="*/ 380956 h 2241653"/>
                  <a:gd name="connsiteX119" fmla="*/ 4904321 w 6042004"/>
                  <a:gd name="connsiteY119" fmla="*/ 391588 h 2241653"/>
                  <a:gd name="connsiteX120" fmla="*/ 4797995 w 6042004"/>
                  <a:gd name="connsiteY120" fmla="*/ 412853 h 2241653"/>
                  <a:gd name="connsiteX121" fmla="*/ 4670404 w 6042004"/>
                  <a:gd name="connsiteY121" fmla="*/ 423486 h 2241653"/>
                  <a:gd name="connsiteX122" fmla="*/ 4574711 w 6042004"/>
                  <a:gd name="connsiteY122" fmla="*/ 434118 h 2241653"/>
                  <a:gd name="connsiteX123" fmla="*/ 4521549 w 6042004"/>
                  <a:gd name="connsiteY123" fmla="*/ 455384 h 2241653"/>
                  <a:gd name="connsiteX124" fmla="*/ 4457753 w 6042004"/>
                  <a:gd name="connsiteY124" fmla="*/ 476649 h 2241653"/>
                  <a:gd name="connsiteX125" fmla="*/ 4362060 w 6042004"/>
                  <a:gd name="connsiteY125" fmla="*/ 519179 h 2241653"/>
                  <a:gd name="connsiteX126" fmla="*/ 4330163 w 6042004"/>
                  <a:gd name="connsiteY126" fmla="*/ 540444 h 2241653"/>
                  <a:gd name="connsiteX127" fmla="*/ 4287632 w 6042004"/>
                  <a:gd name="connsiteY127" fmla="*/ 572342 h 2241653"/>
                  <a:gd name="connsiteX128" fmla="*/ 4255735 w 6042004"/>
                  <a:gd name="connsiteY128" fmla="*/ 582974 h 2241653"/>
                  <a:gd name="connsiteX129" fmla="*/ 4138777 w 6042004"/>
                  <a:gd name="connsiteY129" fmla="*/ 646770 h 2241653"/>
                  <a:gd name="connsiteX130" fmla="*/ 4096246 w 6042004"/>
                  <a:gd name="connsiteY130" fmla="*/ 678667 h 2241653"/>
                  <a:gd name="connsiteX131" fmla="*/ 3968656 w 6042004"/>
                  <a:gd name="connsiteY131" fmla="*/ 721197 h 2241653"/>
                  <a:gd name="connsiteX132" fmla="*/ 3819800 w 6042004"/>
                  <a:gd name="connsiteY132" fmla="*/ 806258 h 2241653"/>
                  <a:gd name="connsiteX133" fmla="*/ 3756004 w 6042004"/>
                  <a:gd name="connsiteY133" fmla="*/ 827523 h 2241653"/>
                  <a:gd name="connsiteX134" fmla="*/ 3681577 w 6042004"/>
                  <a:gd name="connsiteY134" fmla="*/ 870053 h 2241653"/>
                  <a:gd name="connsiteX135" fmla="*/ 3479558 w 6042004"/>
                  <a:gd name="connsiteY135" fmla="*/ 965746 h 2241653"/>
                  <a:gd name="connsiteX136" fmla="*/ 3341335 w 6042004"/>
                  <a:gd name="connsiteY136" fmla="*/ 1008277 h 2241653"/>
                  <a:gd name="connsiteX137" fmla="*/ 2937297 w 6042004"/>
                  <a:gd name="connsiteY137" fmla="*/ 1018909 h 2241653"/>
                  <a:gd name="connsiteX138" fmla="*/ 2862870 w 6042004"/>
                  <a:gd name="connsiteY138" fmla="*/ 1040174 h 2241653"/>
                  <a:gd name="connsiteX139" fmla="*/ 2830972 w 6042004"/>
                  <a:gd name="connsiteY139" fmla="*/ 1050807 h 2241653"/>
                  <a:gd name="connsiteX140" fmla="*/ 2767177 w 6042004"/>
                  <a:gd name="connsiteY140" fmla="*/ 1061439 h 2241653"/>
                  <a:gd name="connsiteX141" fmla="*/ 2660851 w 6042004"/>
                  <a:gd name="connsiteY141" fmla="*/ 1082704 h 2241653"/>
                  <a:gd name="connsiteX142" fmla="*/ 2628953 w 6042004"/>
                  <a:gd name="connsiteY142" fmla="*/ 1093337 h 2241653"/>
                  <a:gd name="connsiteX143" fmla="*/ 2565158 w 6042004"/>
                  <a:gd name="connsiteY143" fmla="*/ 1103970 h 2241653"/>
                  <a:gd name="connsiteX144" fmla="*/ 2469465 w 6042004"/>
                  <a:gd name="connsiteY144" fmla="*/ 1135867 h 2241653"/>
                  <a:gd name="connsiteX145" fmla="*/ 2437567 w 6042004"/>
                  <a:gd name="connsiteY145" fmla="*/ 1146500 h 2241653"/>
                  <a:gd name="connsiteX146" fmla="*/ 2288711 w 6042004"/>
                  <a:gd name="connsiteY146" fmla="*/ 1157132 h 2241653"/>
                  <a:gd name="connsiteX147" fmla="*/ 2129223 w 6042004"/>
                  <a:gd name="connsiteY147" fmla="*/ 1178397 h 2241653"/>
                  <a:gd name="connsiteX148" fmla="*/ 1884674 w 6042004"/>
                  <a:gd name="connsiteY148" fmla="*/ 1199663 h 2241653"/>
                  <a:gd name="connsiteX149" fmla="*/ 1767716 w 6042004"/>
                  <a:gd name="connsiteY149" fmla="*/ 1242193 h 2241653"/>
                  <a:gd name="connsiteX150" fmla="*/ 1725186 w 6042004"/>
                  <a:gd name="connsiteY150" fmla="*/ 1263458 h 2241653"/>
                  <a:gd name="connsiteX151" fmla="*/ 1650758 w 6042004"/>
                  <a:gd name="connsiteY151" fmla="*/ 1274091 h 2241653"/>
                  <a:gd name="connsiteX152" fmla="*/ 1512535 w 6042004"/>
                  <a:gd name="connsiteY152" fmla="*/ 1348518 h 2241653"/>
                  <a:gd name="connsiteX153" fmla="*/ 1438107 w 6042004"/>
                  <a:gd name="connsiteY153" fmla="*/ 1369784 h 2241653"/>
                  <a:gd name="connsiteX154" fmla="*/ 1406209 w 6042004"/>
                  <a:gd name="connsiteY154" fmla="*/ 1380416 h 2241653"/>
                  <a:gd name="connsiteX155" fmla="*/ 1321149 w 6042004"/>
                  <a:gd name="connsiteY155" fmla="*/ 1391049 h 2241653"/>
                  <a:gd name="connsiteX156" fmla="*/ 1267986 w 6042004"/>
                  <a:gd name="connsiteY156" fmla="*/ 1401681 h 2241653"/>
                  <a:gd name="connsiteX157" fmla="*/ 980907 w 6042004"/>
                  <a:gd name="connsiteY157" fmla="*/ 1422946 h 2241653"/>
                  <a:gd name="connsiteX158" fmla="*/ 853316 w 6042004"/>
                  <a:gd name="connsiteY158" fmla="*/ 1444211 h 2241653"/>
                  <a:gd name="connsiteX159" fmla="*/ 821418 w 6042004"/>
                  <a:gd name="connsiteY159" fmla="*/ 1454844 h 2241653"/>
                  <a:gd name="connsiteX160" fmla="*/ 768256 w 6042004"/>
                  <a:gd name="connsiteY160" fmla="*/ 1465477 h 2241653"/>
                  <a:gd name="connsiteX161" fmla="*/ 704460 w 6042004"/>
                  <a:gd name="connsiteY161" fmla="*/ 1486742 h 2241653"/>
                  <a:gd name="connsiteX162" fmla="*/ 672563 w 6042004"/>
                  <a:gd name="connsiteY162" fmla="*/ 1497374 h 2241653"/>
                  <a:gd name="connsiteX163" fmla="*/ 587502 w 6042004"/>
                  <a:gd name="connsiteY163" fmla="*/ 1465477 h 2241653"/>
                  <a:gd name="connsiteX164" fmla="*/ 481177 w 6042004"/>
                  <a:gd name="connsiteY164" fmla="*/ 1433579 h 2241653"/>
                  <a:gd name="connsiteX165" fmla="*/ 279158 w 6042004"/>
                  <a:gd name="connsiteY165" fmla="*/ 1412314 h 224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</a:cxnLst>
                <a:rect l="l" t="t" r="r" b="b"/>
                <a:pathLst>
                  <a:path w="6042004" h="2241653">
                    <a:moveTo>
                      <a:pt x="279158" y="1412314"/>
                    </a:moveTo>
                    <a:cubicBezTo>
                      <a:pt x="236628" y="1410542"/>
                      <a:pt x="243527" y="1418563"/>
                      <a:pt x="225995" y="1422946"/>
                    </a:cubicBezTo>
                    <a:cubicBezTo>
                      <a:pt x="215122" y="1425664"/>
                      <a:pt x="202022" y="1425654"/>
                      <a:pt x="194097" y="1433579"/>
                    </a:cubicBezTo>
                    <a:cubicBezTo>
                      <a:pt x="186172" y="1441504"/>
                      <a:pt x="190640" y="1456867"/>
                      <a:pt x="183465" y="1465477"/>
                    </a:cubicBezTo>
                    <a:cubicBezTo>
                      <a:pt x="172121" y="1479090"/>
                      <a:pt x="152855" y="1484262"/>
                      <a:pt x="140935" y="1497374"/>
                    </a:cubicBezTo>
                    <a:cubicBezTo>
                      <a:pt x="117094" y="1523599"/>
                      <a:pt x="96799" y="1552946"/>
                      <a:pt x="77139" y="1582435"/>
                    </a:cubicBezTo>
                    <a:cubicBezTo>
                      <a:pt x="70051" y="1593067"/>
                      <a:pt x="61993" y="1603114"/>
                      <a:pt x="55874" y="1614332"/>
                    </a:cubicBezTo>
                    <a:cubicBezTo>
                      <a:pt x="40694" y="1642162"/>
                      <a:pt x="13344" y="1699393"/>
                      <a:pt x="13344" y="1699393"/>
                    </a:cubicBezTo>
                    <a:cubicBezTo>
                      <a:pt x="1976" y="1778968"/>
                      <a:pt x="-9906" y="1823694"/>
                      <a:pt x="13344" y="1912044"/>
                    </a:cubicBezTo>
                    <a:cubicBezTo>
                      <a:pt x="19848" y="1936760"/>
                      <a:pt x="41697" y="1954574"/>
                      <a:pt x="55874" y="1975839"/>
                    </a:cubicBezTo>
                    <a:cubicBezTo>
                      <a:pt x="62962" y="1986472"/>
                      <a:pt x="73098" y="1995614"/>
                      <a:pt x="77139" y="2007737"/>
                    </a:cubicBezTo>
                    <a:cubicBezTo>
                      <a:pt x="80683" y="2018370"/>
                      <a:pt x="79847" y="2031710"/>
                      <a:pt x="87772" y="2039635"/>
                    </a:cubicBezTo>
                    <a:cubicBezTo>
                      <a:pt x="105844" y="2057707"/>
                      <a:pt x="130302" y="2067988"/>
                      <a:pt x="151567" y="2082165"/>
                    </a:cubicBezTo>
                    <a:cubicBezTo>
                      <a:pt x="162200" y="2089253"/>
                      <a:pt x="174429" y="2094394"/>
                      <a:pt x="183465" y="2103430"/>
                    </a:cubicBezTo>
                    <a:cubicBezTo>
                      <a:pt x="194098" y="2114063"/>
                      <a:pt x="202677" y="2127255"/>
                      <a:pt x="215363" y="2135328"/>
                    </a:cubicBezTo>
                    <a:cubicBezTo>
                      <a:pt x="242107" y="2152347"/>
                      <a:pt x="272070" y="2163681"/>
                      <a:pt x="300423" y="2177858"/>
                    </a:cubicBezTo>
                    <a:cubicBezTo>
                      <a:pt x="321688" y="2188491"/>
                      <a:pt x="341663" y="2202238"/>
                      <a:pt x="364218" y="2209756"/>
                    </a:cubicBezTo>
                    <a:cubicBezTo>
                      <a:pt x="411153" y="2225400"/>
                      <a:pt x="386091" y="2215376"/>
                      <a:pt x="438646" y="2241653"/>
                    </a:cubicBezTo>
                    <a:cubicBezTo>
                      <a:pt x="509530" y="2238109"/>
                      <a:pt x="580570" y="2236915"/>
                      <a:pt x="651297" y="2231021"/>
                    </a:cubicBezTo>
                    <a:cubicBezTo>
                      <a:pt x="714456" y="2225758"/>
                      <a:pt x="674471" y="2221088"/>
                      <a:pt x="725725" y="2199123"/>
                    </a:cubicBezTo>
                    <a:cubicBezTo>
                      <a:pt x="739157" y="2193367"/>
                      <a:pt x="754079" y="2192035"/>
                      <a:pt x="768256" y="2188491"/>
                    </a:cubicBezTo>
                    <a:cubicBezTo>
                      <a:pt x="778888" y="2181402"/>
                      <a:pt x="788476" y="2172415"/>
                      <a:pt x="800153" y="2167225"/>
                    </a:cubicBezTo>
                    <a:cubicBezTo>
                      <a:pt x="867319" y="2137373"/>
                      <a:pt x="871966" y="2148168"/>
                      <a:pt x="949009" y="2135328"/>
                    </a:cubicBezTo>
                    <a:cubicBezTo>
                      <a:pt x="984661" y="2129386"/>
                      <a:pt x="1055335" y="2114063"/>
                      <a:pt x="1055335" y="2114063"/>
                    </a:cubicBezTo>
                    <a:cubicBezTo>
                      <a:pt x="1108498" y="2117607"/>
                      <a:pt x="1161807" y="2119393"/>
                      <a:pt x="1214823" y="2124695"/>
                    </a:cubicBezTo>
                    <a:cubicBezTo>
                      <a:pt x="1232805" y="2126493"/>
                      <a:pt x="1250206" y="2132095"/>
                      <a:pt x="1267986" y="2135328"/>
                    </a:cubicBezTo>
                    <a:cubicBezTo>
                      <a:pt x="1289197" y="2139184"/>
                      <a:pt x="1310516" y="2142416"/>
                      <a:pt x="1331781" y="2145960"/>
                    </a:cubicBezTo>
                    <a:cubicBezTo>
                      <a:pt x="1342414" y="2149504"/>
                      <a:pt x="1352806" y="2153875"/>
                      <a:pt x="1363679" y="2156593"/>
                    </a:cubicBezTo>
                    <a:cubicBezTo>
                      <a:pt x="1493365" y="2189014"/>
                      <a:pt x="1562407" y="2162373"/>
                      <a:pt x="1735818" y="2156593"/>
                    </a:cubicBezTo>
                    <a:cubicBezTo>
                      <a:pt x="1757083" y="2149505"/>
                      <a:pt x="1777868" y="2140765"/>
                      <a:pt x="1799614" y="2135328"/>
                    </a:cubicBezTo>
                    <a:cubicBezTo>
                      <a:pt x="1813791" y="2131784"/>
                      <a:pt x="1828147" y="2128894"/>
                      <a:pt x="1842144" y="2124695"/>
                    </a:cubicBezTo>
                    <a:cubicBezTo>
                      <a:pt x="1863614" y="2118254"/>
                      <a:pt x="1884193" y="2108867"/>
                      <a:pt x="1905939" y="2103430"/>
                    </a:cubicBezTo>
                    <a:cubicBezTo>
                      <a:pt x="1920116" y="2099886"/>
                      <a:pt x="1934473" y="2096996"/>
                      <a:pt x="1948470" y="2092797"/>
                    </a:cubicBezTo>
                    <a:cubicBezTo>
                      <a:pt x="2029530" y="2068479"/>
                      <a:pt x="2004158" y="2068899"/>
                      <a:pt x="2097325" y="2050267"/>
                    </a:cubicBezTo>
                    <a:cubicBezTo>
                      <a:pt x="2115046" y="2046723"/>
                      <a:pt x="2132497" y="2041348"/>
                      <a:pt x="2150488" y="2039635"/>
                    </a:cubicBezTo>
                    <a:cubicBezTo>
                      <a:pt x="2207050" y="2034248"/>
                      <a:pt x="2263902" y="2032546"/>
                      <a:pt x="2320609" y="2029002"/>
                    </a:cubicBezTo>
                    <a:lnTo>
                      <a:pt x="2416302" y="1997104"/>
                    </a:lnTo>
                    <a:cubicBezTo>
                      <a:pt x="2426935" y="1993560"/>
                      <a:pt x="2437327" y="1989190"/>
                      <a:pt x="2448200" y="1986472"/>
                    </a:cubicBezTo>
                    <a:cubicBezTo>
                      <a:pt x="2462377" y="1982928"/>
                      <a:pt x="2476679" y="1979853"/>
                      <a:pt x="2490730" y="1975839"/>
                    </a:cubicBezTo>
                    <a:cubicBezTo>
                      <a:pt x="2526113" y="1965730"/>
                      <a:pt x="2525286" y="1961219"/>
                      <a:pt x="2565158" y="1954574"/>
                    </a:cubicBezTo>
                    <a:cubicBezTo>
                      <a:pt x="2593343" y="1949876"/>
                      <a:pt x="2621931" y="1947983"/>
                      <a:pt x="2650218" y="1943942"/>
                    </a:cubicBezTo>
                    <a:cubicBezTo>
                      <a:pt x="2671560" y="1940893"/>
                      <a:pt x="2692672" y="1936358"/>
                      <a:pt x="2714014" y="1933309"/>
                    </a:cubicBezTo>
                    <a:cubicBezTo>
                      <a:pt x="2742301" y="1929268"/>
                      <a:pt x="2770721" y="1926221"/>
                      <a:pt x="2799074" y="1922677"/>
                    </a:cubicBezTo>
                    <a:lnTo>
                      <a:pt x="2926665" y="1837616"/>
                    </a:lnTo>
                    <a:lnTo>
                      <a:pt x="2958563" y="1816351"/>
                    </a:lnTo>
                    <a:lnTo>
                      <a:pt x="2990460" y="1795086"/>
                    </a:lnTo>
                    <a:cubicBezTo>
                      <a:pt x="3015269" y="1869513"/>
                      <a:pt x="3032990" y="1851792"/>
                      <a:pt x="2979828" y="1869514"/>
                    </a:cubicBezTo>
                    <a:cubicBezTo>
                      <a:pt x="2970714" y="1863438"/>
                      <a:pt x="2921602" y="1836604"/>
                      <a:pt x="2926665" y="1816351"/>
                    </a:cubicBezTo>
                    <a:cubicBezTo>
                      <a:pt x="2929383" y="1805478"/>
                      <a:pt x="2947930" y="1809262"/>
                      <a:pt x="2958563" y="1805718"/>
                    </a:cubicBezTo>
                    <a:cubicBezTo>
                      <a:pt x="2985891" y="1814828"/>
                      <a:pt x="3003619" y="1821644"/>
                      <a:pt x="3032990" y="1826984"/>
                    </a:cubicBezTo>
                    <a:cubicBezTo>
                      <a:pt x="3057647" y="1831467"/>
                      <a:pt x="3082698" y="1833496"/>
                      <a:pt x="3107418" y="1837616"/>
                    </a:cubicBezTo>
                    <a:cubicBezTo>
                      <a:pt x="3125244" y="1840587"/>
                      <a:pt x="3142755" y="1845278"/>
                      <a:pt x="3160581" y="1848249"/>
                    </a:cubicBezTo>
                    <a:cubicBezTo>
                      <a:pt x="3185301" y="1852369"/>
                      <a:pt x="3210434" y="1853966"/>
                      <a:pt x="3235009" y="1858881"/>
                    </a:cubicBezTo>
                    <a:cubicBezTo>
                      <a:pt x="3263668" y="1864613"/>
                      <a:pt x="3320070" y="1880146"/>
                      <a:pt x="3320070" y="1880146"/>
                    </a:cubicBezTo>
                    <a:cubicBezTo>
                      <a:pt x="3376777" y="1876602"/>
                      <a:pt x="3433606" y="1874658"/>
                      <a:pt x="3490190" y="1869514"/>
                    </a:cubicBezTo>
                    <a:cubicBezTo>
                      <a:pt x="3607055" y="1858890"/>
                      <a:pt x="3511692" y="1864736"/>
                      <a:pt x="3585883" y="1848249"/>
                    </a:cubicBezTo>
                    <a:cubicBezTo>
                      <a:pt x="3606928" y="1843572"/>
                      <a:pt x="3628764" y="1842845"/>
                      <a:pt x="3649679" y="1837616"/>
                    </a:cubicBezTo>
                    <a:cubicBezTo>
                      <a:pt x="3649694" y="1837612"/>
                      <a:pt x="3729416" y="1811037"/>
                      <a:pt x="3745372" y="1805718"/>
                    </a:cubicBezTo>
                    <a:cubicBezTo>
                      <a:pt x="3756005" y="1802174"/>
                      <a:pt x="3766397" y="1797804"/>
                      <a:pt x="3777270" y="1795086"/>
                    </a:cubicBezTo>
                    <a:cubicBezTo>
                      <a:pt x="3830673" y="1781735"/>
                      <a:pt x="3805937" y="1789074"/>
                      <a:pt x="3851697" y="1773821"/>
                    </a:cubicBezTo>
                    <a:cubicBezTo>
                      <a:pt x="3862330" y="1766733"/>
                      <a:pt x="3871918" y="1757746"/>
                      <a:pt x="3883595" y="1752556"/>
                    </a:cubicBezTo>
                    <a:cubicBezTo>
                      <a:pt x="3904078" y="1743452"/>
                      <a:pt x="3926125" y="1738379"/>
                      <a:pt x="3947390" y="1731291"/>
                    </a:cubicBezTo>
                    <a:cubicBezTo>
                      <a:pt x="3958023" y="1727747"/>
                      <a:pt x="3968298" y="1722856"/>
                      <a:pt x="3979288" y="1720658"/>
                    </a:cubicBezTo>
                    <a:cubicBezTo>
                      <a:pt x="3997009" y="1717114"/>
                      <a:pt x="4014919" y="1714408"/>
                      <a:pt x="4032451" y="1710025"/>
                    </a:cubicBezTo>
                    <a:cubicBezTo>
                      <a:pt x="4043324" y="1707307"/>
                      <a:pt x="4053572" y="1702472"/>
                      <a:pt x="4064349" y="1699393"/>
                    </a:cubicBezTo>
                    <a:cubicBezTo>
                      <a:pt x="4078400" y="1695379"/>
                      <a:pt x="4092828" y="1692774"/>
                      <a:pt x="4106879" y="1688760"/>
                    </a:cubicBezTo>
                    <a:cubicBezTo>
                      <a:pt x="4117656" y="1685681"/>
                      <a:pt x="4127904" y="1680846"/>
                      <a:pt x="4138777" y="1678128"/>
                    </a:cubicBezTo>
                    <a:cubicBezTo>
                      <a:pt x="4258986" y="1648076"/>
                      <a:pt x="4118895" y="1691844"/>
                      <a:pt x="4255735" y="1646230"/>
                    </a:cubicBezTo>
                    <a:cubicBezTo>
                      <a:pt x="4372058" y="1607455"/>
                      <a:pt x="4195867" y="1669293"/>
                      <a:pt x="4319530" y="1614332"/>
                    </a:cubicBezTo>
                    <a:cubicBezTo>
                      <a:pt x="4340013" y="1605228"/>
                      <a:pt x="4362060" y="1600155"/>
                      <a:pt x="4383325" y="1593067"/>
                    </a:cubicBezTo>
                    <a:lnTo>
                      <a:pt x="4415223" y="1582435"/>
                    </a:lnTo>
                    <a:cubicBezTo>
                      <a:pt x="4513390" y="1516991"/>
                      <a:pt x="4392642" y="1600501"/>
                      <a:pt x="4468386" y="1539904"/>
                    </a:cubicBezTo>
                    <a:cubicBezTo>
                      <a:pt x="4478364" y="1531921"/>
                      <a:pt x="4490305" y="1526622"/>
                      <a:pt x="4500283" y="1518639"/>
                    </a:cubicBezTo>
                    <a:cubicBezTo>
                      <a:pt x="4508111" y="1512377"/>
                      <a:pt x="4512953" y="1502532"/>
                      <a:pt x="4521549" y="1497374"/>
                    </a:cubicBezTo>
                    <a:cubicBezTo>
                      <a:pt x="4531159" y="1491608"/>
                      <a:pt x="4542814" y="1490286"/>
                      <a:pt x="4553446" y="1486742"/>
                    </a:cubicBezTo>
                    <a:cubicBezTo>
                      <a:pt x="4567623" y="1476109"/>
                      <a:pt x="4580591" y="1463636"/>
                      <a:pt x="4595977" y="1454844"/>
                    </a:cubicBezTo>
                    <a:cubicBezTo>
                      <a:pt x="4605708" y="1449283"/>
                      <a:pt x="4617573" y="1448626"/>
                      <a:pt x="4627874" y="1444211"/>
                    </a:cubicBezTo>
                    <a:cubicBezTo>
                      <a:pt x="4705708" y="1410853"/>
                      <a:pt x="4634528" y="1431914"/>
                      <a:pt x="4712935" y="1412314"/>
                    </a:cubicBezTo>
                    <a:cubicBezTo>
                      <a:pt x="4784998" y="1364271"/>
                      <a:pt x="4695500" y="1417069"/>
                      <a:pt x="4829893" y="1380416"/>
                    </a:cubicBezTo>
                    <a:cubicBezTo>
                      <a:pt x="4855381" y="1373465"/>
                      <a:pt x="4906218" y="1312851"/>
                      <a:pt x="4914953" y="1305988"/>
                    </a:cubicBezTo>
                    <a:cubicBezTo>
                      <a:pt x="4945097" y="1282303"/>
                      <a:pt x="4979977" y="1265195"/>
                      <a:pt x="5010646" y="1242193"/>
                    </a:cubicBezTo>
                    <a:cubicBezTo>
                      <a:pt x="5020275" y="1234971"/>
                      <a:pt x="5069529" y="1196803"/>
                      <a:pt x="5085074" y="1189030"/>
                    </a:cubicBezTo>
                    <a:cubicBezTo>
                      <a:pt x="5173120" y="1145006"/>
                      <a:pt x="5057450" y="1218077"/>
                      <a:pt x="5148870" y="1157132"/>
                    </a:cubicBezTo>
                    <a:cubicBezTo>
                      <a:pt x="5152414" y="1146500"/>
                      <a:pt x="5153942" y="1134966"/>
                      <a:pt x="5159502" y="1125235"/>
                    </a:cubicBezTo>
                    <a:cubicBezTo>
                      <a:pt x="5168294" y="1109849"/>
                      <a:pt x="5181100" y="1097124"/>
                      <a:pt x="5191400" y="1082704"/>
                    </a:cubicBezTo>
                    <a:cubicBezTo>
                      <a:pt x="5198827" y="1072306"/>
                      <a:pt x="5205805" y="1061588"/>
                      <a:pt x="5212665" y="1050807"/>
                    </a:cubicBezTo>
                    <a:cubicBezTo>
                      <a:pt x="5256934" y="981242"/>
                      <a:pt x="5253890" y="969903"/>
                      <a:pt x="5308358" y="923216"/>
                    </a:cubicBezTo>
                    <a:cubicBezTo>
                      <a:pt x="5318060" y="914900"/>
                      <a:pt x="5330705" y="910441"/>
                      <a:pt x="5340256" y="901951"/>
                    </a:cubicBezTo>
                    <a:cubicBezTo>
                      <a:pt x="5362733" y="881971"/>
                      <a:pt x="5387370" y="863179"/>
                      <a:pt x="5404051" y="838156"/>
                    </a:cubicBezTo>
                    <a:cubicBezTo>
                      <a:pt x="5411139" y="827523"/>
                      <a:pt x="5416280" y="815294"/>
                      <a:pt x="5425316" y="806258"/>
                    </a:cubicBezTo>
                    <a:cubicBezTo>
                      <a:pt x="5434352" y="797222"/>
                      <a:pt x="5446581" y="792081"/>
                      <a:pt x="5457214" y="784993"/>
                    </a:cubicBezTo>
                    <a:cubicBezTo>
                      <a:pt x="5464302" y="774360"/>
                      <a:pt x="5472764" y="764525"/>
                      <a:pt x="5478479" y="753095"/>
                    </a:cubicBezTo>
                    <a:cubicBezTo>
                      <a:pt x="5483491" y="743070"/>
                      <a:pt x="5483345" y="730808"/>
                      <a:pt x="5489111" y="721197"/>
                    </a:cubicBezTo>
                    <a:cubicBezTo>
                      <a:pt x="5494269" y="712601"/>
                      <a:pt x="5504115" y="707760"/>
                      <a:pt x="5510377" y="699932"/>
                    </a:cubicBezTo>
                    <a:cubicBezTo>
                      <a:pt x="5518360" y="689954"/>
                      <a:pt x="5522606" y="677071"/>
                      <a:pt x="5531642" y="668035"/>
                    </a:cubicBezTo>
                    <a:cubicBezTo>
                      <a:pt x="5540678" y="658999"/>
                      <a:pt x="5552703" y="653543"/>
                      <a:pt x="5563539" y="646770"/>
                    </a:cubicBezTo>
                    <a:cubicBezTo>
                      <a:pt x="5581064" y="635817"/>
                      <a:pt x="5599772" y="626723"/>
                      <a:pt x="5616702" y="614872"/>
                    </a:cubicBezTo>
                    <a:cubicBezTo>
                      <a:pt x="5723373" y="540203"/>
                      <a:pt x="5626144" y="603460"/>
                      <a:pt x="5701763" y="540444"/>
                    </a:cubicBezTo>
                    <a:cubicBezTo>
                      <a:pt x="5711580" y="532263"/>
                      <a:pt x="5723843" y="527360"/>
                      <a:pt x="5733660" y="519179"/>
                    </a:cubicBezTo>
                    <a:cubicBezTo>
                      <a:pt x="5838175" y="432083"/>
                      <a:pt x="5703185" y="539022"/>
                      <a:pt x="5786823" y="455384"/>
                    </a:cubicBezTo>
                    <a:cubicBezTo>
                      <a:pt x="5795859" y="446348"/>
                      <a:pt x="5808088" y="441207"/>
                      <a:pt x="5818721" y="434118"/>
                    </a:cubicBezTo>
                    <a:cubicBezTo>
                      <a:pt x="5879662" y="342708"/>
                      <a:pt x="5798518" y="450279"/>
                      <a:pt x="5871883" y="391588"/>
                    </a:cubicBezTo>
                    <a:cubicBezTo>
                      <a:pt x="5881862" y="383605"/>
                      <a:pt x="5885166" y="369669"/>
                      <a:pt x="5893149" y="359691"/>
                    </a:cubicBezTo>
                    <a:cubicBezTo>
                      <a:pt x="5910466" y="338045"/>
                      <a:pt x="5922623" y="332952"/>
                      <a:pt x="5946311" y="317160"/>
                    </a:cubicBezTo>
                    <a:cubicBezTo>
                      <a:pt x="6011774" y="218972"/>
                      <a:pt x="5928232" y="339760"/>
                      <a:pt x="5988842" y="263997"/>
                    </a:cubicBezTo>
                    <a:cubicBezTo>
                      <a:pt x="5996825" y="254019"/>
                      <a:pt x="6003019" y="242732"/>
                      <a:pt x="6010107" y="232100"/>
                    </a:cubicBezTo>
                    <a:cubicBezTo>
                      <a:pt x="6037087" y="151160"/>
                      <a:pt x="6026976" y="190284"/>
                      <a:pt x="6042004" y="115142"/>
                    </a:cubicBezTo>
                    <a:cubicBezTo>
                      <a:pt x="6009167" y="-81892"/>
                      <a:pt x="6049557" y="31696"/>
                      <a:pt x="5616702" y="40714"/>
                    </a:cubicBezTo>
                    <a:cubicBezTo>
                      <a:pt x="5584033" y="41395"/>
                      <a:pt x="5552168" y="52139"/>
                      <a:pt x="5521009" y="61979"/>
                    </a:cubicBezTo>
                    <a:cubicBezTo>
                      <a:pt x="5450516" y="84240"/>
                      <a:pt x="5430477" y="91709"/>
                      <a:pt x="5382786" y="125774"/>
                    </a:cubicBezTo>
                    <a:cubicBezTo>
                      <a:pt x="5368366" y="136074"/>
                      <a:pt x="5354676" y="147372"/>
                      <a:pt x="5340256" y="157672"/>
                    </a:cubicBezTo>
                    <a:cubicBezTo>
                      <a:pt x="5329857" y="165100"/>
                      <a:pt x="5318757" y="171509"/>
                      <a:pt x="5308358" y="178937"/>
                    </a:cubicBezTo>
                    <a:cubicBezTo>
                      <a:pt x="5293938" y="189237"/>
                      <a:pt x="5280248" y="200535"/>
                      <a:pt x="5265828" y="210835"/>
                    </a:cubicBezTo>
                    <a:cubicBezTo>
                      <a:pt x="5255429" y="218263"/>
                      <a:pt x="5243547" y="223685"/>
                      <a:pt x="5233930" y="232100"/>
                    </a:cubicBezTo>
                    <a:cubicBezTo>
                      <a:pt x="5158745" y="297887"/>
                      <a:pt x="5210847" y="275237"/>
                      <a:pt x="5148870" y="295895"/>
                    </a:cubicBezTo>
                    <a:cubicBezTo>
                      <a:pt x="5106067" y="338696"/>
                      <a:pt x="5153661" y="298398"/>
                      <a:pt x="5085074" y="327793"/>
                    </a:cubicBezTo>
                    <a:cubicBezTo>
                      <a:pt x="5073329" y="332827"/>
                      <a:pt x="5064606" y="343343"/>
                      <a:pt x="5053177" y="349058"/>
                    </a:cubicBezTo>
                    <a:cubicBezTo>
                      <a:pt x="5043152" y="354070"/>
                      <a:pt x="5032092" y="356742"/>
                      <a:pt x="5021279" y="359691"/>
                    </a:cubicBezTo>
                    <a:cubicBezTo>
                      <a:pt x="4993083" y="367381"/>
                      <a:pt x="4963945" y="371714"/>
                      <a:pt x="4936218" y="380956"/>
                    </a:cubicBezTo>
                    <a:cubicBezTo>
                      <a:pt x="4925586" y="384500"/>
                      <a:pt x="4915097" y="388509"/>
                      <a:pt x="4904321" y="391588"/>
                    </a:cubicBezTo>
                    <a:cubicBezTo>
                      <a:pt x="4870716" y="401189"/>
                      <a:pt x="4832182" y="409054"/>
                      <a:pt x="4797995" y="412853"/>
                    </a:cubicBezTo>
                    <a:cubicBezTo>
                      <a:pt x="4755578" y="417566"/>
                      <a:pt x="4712890" y="419440"/>
                      <a:pt x="4670404" y="423486"/>
                    </a:cubicBezTo>
                    <a:cubicBezTo>
                      <a:pt x="4638455" y="426529"/>
                      <a:pt x="4606609" y="430574"/>
                      <a:pt x="4574711" y="434118"/>
                    </a:cubicBezTo>
                    <a:cubicBezTo>
                      <a:pt x="4556990" y="441207"/>
                      <a:pt x="4539486" y="448861"/>
                      <a:pt x="4521549" y="455384"/>
                    </a:cubicBezTo>
                    <a:cubicBezTo>
                      <a:pt x="4500483" y="463045"/>
                      <a:pt x="4476404" y="464215"/>
                      <a:pt x="4457753" y="476649"/>
                    </a:cubicBezTo>
                    <a:cubicBezTo>
                      <a:pt x="4407205" y="510348"/>
                      <a:pt x="4437979" y="493873"/>
                      <a:pt x="4362060" y="519179"/>
                    </a:cubicBezTo>
                    <a:cubicBezTo>
                      <a:pt x="4351428" y="526267"/>
                      <a:pt x="4340561" y="533017"/>
                      <a:pt x="4330163" y="540444"/>
                    </a:cubicBezTo>
                    <a:cubicBezTo>
                      <a:pt x="4315743" y="550744"/>
                      <a:pt x="4303018" y="563550"/>
                      <a:pt x="4287632" y="572342"/>
                    </a:cubicBezTo>
                    <a:cubicBezTo>
                      <a:pt x="4277901" y="577902"/>
                      <a:pt x="4266367" y="579430"/>
                      <a:pt x="4255735" y="582974"/>
                    </a:cubicBezTo>
                    <a:cubicBezTo>
                      <a:pt x="4158566" y="647753"/>
                      <a:pt x="4331753" y="534201"/>
                      <a:pt x="4138777" y="646770"/>
                    </a:cubicBezTo>
                    <a:cubicBezTo>
                      <a:pt x="4123470" y="655699"/>
                      <a:pt x="4112481" y="671564"/>
                      <a:pt x="4096246" y="678667"/>
                    </a:cubicBezTo>
                    <a:cubicBezTo>
                      <a:pt x="4055174" y="696636"/>
                      <a:pt x="4006672" y="697437"/>
                      <a:pt x="3968656" y="721197"/>
                    </a:cubicBezTo>
                    <a:cubicBezTo>
                      <a:pt x="3916149" y="754014"/>
                      <a:pt x="3876017" y="782834"/>
                      <a:pt x="3819800" y="806258"/>
                    </a:cubicBezTo>
                    <a:cubicBezTo>
                      <a:pt x="3799109" y="814879"/>
                      <a:pt x="3776356" y="818130"/>
                      <a:pt x="3756004" y="827523"/>
                    </a:cubicBezTo>
                    <a:cubicBezTo>
                      <a:pt x="3730060" y="839497"/>
                      <a:pt x="3707134" y="857274"/>
                      <a:pt x="3681577" y="870053"/>
                    </a:cubicBezTo>
                    <a:cubicBezTo>
                      <a:pt x="3614931" y="903376"/>
                      <a:pt x="3546778" y="933597"/>
                      <a:pt x="3479558" y="965746"/>
                    </a:cubicBezTo>
                    <a:cubicBezTo>
                      <a:pt x="3424648" y="992007"/>
                      <a:pt x="3417771" y="1003398"/>
                      <a:pt x="3341335" y="1008277"/>
                    </a:cubicBezTo>
                    <a:cubicBezTo>
                      <a:pt x="3206883" y="1016859"/>
                      <a:pt x="3071976" y="1015365"/>
                      <a:pt x="2937297" y="1018909"/>
                    </a:cubicBezTo>
                    <a:cubicBezTo>
                      <a:pt x="2860825" y="1044401"/>
                      <a:pt x="2956317" y="1013475"/>
                      <a:pt x="2862870" y="1040174"/>
                    </a:cubicBezTo>
                    <a:cubicBezTo>
                      <a:pt x="2852093" y="1043253"/>
                      <a:pt x="2841913" y="1048376"/>
                      <a:pt x="2830972" y="1050807"/>
                    </a:cubicBezTo>
                    <a:cubicBezTo>
                      <a:pt x="2809927" y="1055484"/>
                      <a:pt x="2788442" y="1057895"/>
                      <a:pt x="2767177" y="1061439"/>
                    </a:cubicBezTo>
                    <a:cubicBezTo>
                      <a:pt x="2695112" y="1085461"/>
                      <a:pt x="2783027" y="1058269"/>
                      <a:pt x="2660851" y="1082704"/>
                    </a:cubicBezTo>
                    <a:cubicBezTo>
                      <a:pt x="2649861" y="1084902"/>
                      <a:pt x="2639894" y="1090906"/>
                      <a:pt x="2628953" y="1093337"/>
                    </a:cubicBezTo>
                    <a:cubicBezTo>
                      <a:pt x="2607908" y="1098014"/>
                      <a:pt x="2586423" y="1100426"/>
                      <a:pt x="2565158" y="1103970"/>
                    </a:cubicBezTo>
                    <a:cubicBezTo>
                      <a:pt x="2494411" y="1139344"/>
                      <a:pt x="2551913" y="1115255"/>
                      <a:pt x="2469465" y="1135867"/>
                    </a:cubicBezTo>
                    <a:cubicBezTo>
                      <a:pt x="2458592" y="1138585"/>
                      <a:pt x="2448698" y="1145190"/>
                      <a:pt x="2437567" y="1146500"/>
                    </a:cubicBezTo>
                    <a:cubicBezTo>
                      <a:pt x="2388163" y="1152312"/>
                      <a:pt x="2338192" y="1152013"/>
                      <a:pt x="2288711" y="1157132"/>
                    </a:cubicBezTo>
                    <a:cubicBezTo>
                      <a:pt x="2235363" y="1162651"/>
                      <a:pt x="2182474" y="1172007"/>
                      <a:pt x="2129223" y="1178397"/>
                    </a:cubicBezTo>
                    <a:cubicBezTo>
                      <a:pt x="2047624" y="1188189"/>
                      <a:pt x="1966676" y="1193355"/>
                      <a:pt x="1884674" y="1199663"/>
                    </a:cubicBezTo>
                    <a:cubicBezTo>
                      <a:pt x="1837526" y="1215379"/>
                      <a:pt x="1812099" y="1222467"/>
                      <a:pt x="1767716" y="1242193"/>
                    </a:cubicBezTo>
                    <a:cubicBezTo>
                      <a:pt x="1753232" y="1248630"/>
                      <a:pt x="1740477" y="1259288"/>
                      <a:pt x="1725186" y="1263458"/>
                    </a:cubicBezTo>
                    <a:cubicBezTo>
                      <a:pt x="1701008" y="1270052"/>
                      <a:pt x="1675567" y="1270547"/>
                      <a:pt x="1650758" y="1274091"/>
                    </a:cubicBezTo>
                    <a:cubicBezTo>
                      <a:pt x="1612603" y="1296983"/>
                      <a:pt x="1551362" y="1335575"/>
                      <a:pt x="1512535" y="1348518"/>
                    </a:cubicBezTo>
                    <a:cubicBezTo>
                      <a:pt x="1436074" y="1374006"/>
                      <a:pt x="1531537" y="1343090"/>
                      <a:pt x="1438107" y="1369784"/>
                    </a:cubicBezTo>
                    <a:cubicBezTo>
                      <a:pt x="1427330" y="1372863"/>
                      <a:pt x="1417236" y="1378411"/>
                      <a:pt x="1406209" y="1380416"/>
                    </a:cubicBezTo>
                    <a:cubicBezTo>
                      <a:pt x="1378096" y="1385527"/>
                      <a:pt x="1349391" y="1386704"/>
                      <a:pt x="1321149" y="1391049"/>
                    </a:cubicBezTo>
                    <a:cubicBezTo>
                      <a:pt x="1303287" y="1393797"/>
                      <a:pt x="1285918" y="1399439"/>
                      <a:pt x="1267986" y="1401681"/>
                    </a:cubicBezTo>
                    <a:cubicBezTo>
                      <a:pt x="1189086" y="1411543"/>
                      <a:pt x="1052734" y="1418457"/>
                      <a:pt x="980907" y="1422946"/>
                    </a:cubicBezTo>
                    <a:cubicBezTo>
                      <a:pt x="938377" y="1430034"/>
                      <a:pt x="894220" y="1430576"/>
                      <a:pt x="853316" y="1444211"/>
                    </a:cubicBezTo>
                    <a:cubicBezTo>
                      <a:pt x="842683" y="1447755"/>
                      <a:pt x="832291" y="1452126"/>
                      <a:pt x="821418" y="1454844"/>
                    </a:cubicBezTo>
                    <a:cubicBezTo>
                      <a:pt x="803886" y="1459227"/>
                      <a:pt x="785691" y="1460722"/>
                      <a:pt x="768256" y="1465477"/>
                    </a:cubicBezTo>
                    <a:cubicBezTo>
                      <a:pt x="746630" y="1471375"/>
                      <a:pt x="725725" y="1479654"/>
                      <a:pt x="704460" y="1486742"/>
                    </a:cubicBezTo>
                    <a:lnTo>
                      <a:pt x="672563" y="1497374"/>
                    </a:lnTo>
                    <a:cubicBezTo>
                      <a:pt x="546538" y="1472170"/>
                      <a:pt x="677098" y="1505298"/>
                      <a:pt x="587502" y="1465477"/>
                    </a:cubicBezTo>
                    <a:cubicBezTo>
                      <a:pt x="567401" y="1456543"/>
                      <a:pt x="507931" y="1438595"/>
                      <a:pt x="481177" y="1433579"/>
                    </a:cubicBezTo>
                    <a:cubicBezTo>
                      <a:pt x="358438" y="1410566"/>
                      <a:pt x="321688" y="1414086"/>
                      <a:pt x="279158" y="141231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Freeform 23"/>
            <p:cNvSpPr/>
            <p:nvPr/>
          </p:nvSpPr>
          <p:spPr>
            <a:xfrm>
              <a:off x="3136393" y="3572540"/>
              <a:ext cx="5869384" cy="1616148"/>
            </a:xfrm>
            <a:custGeom>
              <a:avLst/>
              <a:gdLst>
                <a:gd name="connsiteX0" fmla="*/ 2530760 w 5869384"/>
                <a:gd name="connsiteY0" fmla="*/ 287079 h 1616148"/>
                <a:gd name="connsiteX1" fmla="*/ 2466965 w 5869384"/>
                <a:gd name="connsiteY1" fmla="*/ 297711 h 1616148"/>
                <a:gd name="connsiteX2" fmla="*/ 2403170 w 5869384"/>
                <a:gd name="connsiteY2" fmla="*/ 318976 h 1616148"/>
                <a:gd name="connsiteX3" fmla="*/ 1977867 w 5869384"/>
                <a:gd name="connsiteY3" fmla="*/ 340241 h 1616148"/>
                <a:gd name="connsiteX4" fmla="*/ 1924705 w 5869384"/>
                <a:gd name="connsiteY4" fmla="*/ 350874 h 1616148"/>
                <a:gd name="connsiteX5" fmla="*/ 1850277 w 5869384"/>
                <a:gd name="connsiteY5" fmla="*/ 372139 h 1616148"/>
                <a:gd name="connsiteX6" fmla="*/ 1765216 w 5869384"/>
                <a:gd name="connsiteY6" fmla="*/ 382772 h 1616148"/>
                <a:gd name="connsiteX7" fmla="*/ 1733319 w 5869384"/>
                <a:gd name="connsiteY7" fmla="*/ 393404 h 1616148"/>
                <a:gd name="connsiteX8" fmla="*/ 1701421 w 5869384"/>
                <a:gd name="connsiteY8" fmla="*/ 414669 h 1616148"/>
                <a:gd name="connsiteX9" fmla="*/ 1520667 w 5869384"/>
                <a:gd name="connsiteY9" fmla="*/ 435934 h 1616148"/>
                <a:gd name="connsiteX10" fmla="*/ 1456872 w 5869384"/>
                <a:gd name="connsiteY10" fmla="*/ 457200 h 1616148"/>
                <a:gd name="connsiteX11" fmla="*/ 1424974 w 5869384"/>
                <a:gd name="connsiteY11" fmla="*/ 478465 h 1616148"/>
                <a:gd name="connsiteX12" fmla="*/ 1329281 w 5869384"/>
                <a:gd name="connsiteY12" fmla="*/ 489097 h 1616148"/>
                <a:gd name="connsiteX13" fmla="*/ 1212323 w 5869384"/>
                <a:gd name="connsiteY13" fmla="*/ 510362 h 1616148"/>
                <a:gd name="connsiteX14" fmla="*/ 1148528 w 5869384"/>
                <a:gd name="connsiteY14" fmla="*/ 531627 h 1616148"/>
                <a:gd name="connsiteX15" fmla="*/ 1116630 w 5869384"/>
                <a:gd name="connsiteY15" fmla="*/ 542260 h 1616148"/>
                <a:gd name="connsiteX16" fmla="*/ 1084733 w 5869384"/>
                <a:gd name="connsiteY16" fmla="*/ 563525 h 1616148"/>
                <a:gd name="connsiteX17" fmla="*/ 1020937 w 5869384"/>
                <a:gd name="connsiteY17" fmla="*/ 584790 h 1616148"/>
                <a:gd name="connsiteX18" fmla="*/ 925244 w 5869384"/>
                <a:gd name="connsiteY18" fmla="*/ 616688 h 1616148"/>
                <a:gd name="connsiteX19" fmla="*/ 893347 w 5869384"/>
                <a:gd name="connsiteY19" fmla="*/ 627320 h 1616148"/>
                <a:gd name="connsiteX20" fmla="*/ 861449 w 5869384"/>
                <a:gd name="connsiteY20" fmla="*/ 648586 h 1616148"/>
                <a:gd name="connsiteX21" fmla="*/ 829551 w 5869384"/>
                <a:gd name="connsiteY21" fmla="*/ 659218 h 1616148"/>
                <a:gd name="connsiteX22" fmla="*/ 776388 w 5869384"/>
                <a:gd name="connsiteY22" fmla="*/ 701748 h 1616148"/>
                <a:gd name="connsiteX23" fmla="*/ 744491 w 5869384"/>
                <a:gd name="connsiteY23" fmla="*/ 723013 h 1616148"/>
                <a:gd name="connsiteX24" fmla="*/ 680695 w 5869384"/>
                <a:gd name="connsiteY24" fmla="*/ 744279 h 1616148"/>
                <a:gd name="connsiteX25" fmla="*/ 616900 w 5869384"/>
                <a:gd name="connsiteY25" fmla="*/ 786809 h 1616148"/>
                <a:gd name="connsiteX26" fmla="*/ 574370 w 5869384"/>
                <a:gd name="connsiteY26" fmla="*/ 808074 h 1616148"/>
                <a:gd name="connsiteX27" fmla="*/ 478677 w 5869384"/>
                <a:gd name="connsiteY27" fmla="*/ 871869 h 1616148"/>
                <a:gd name="connsiteX28" fmla="*/ 446779 w 5869384"/>
                <a:gd name="connsiteY28" fmla="*/ 893134 h 1616148"/>
                <a:gd name="connsiteX29" fmla="*/ 382984 w 5869384"/>
                <a:gd name="connsiteY29" fmla="*/ 925032 h 1616148"/>
                <a:gd name="connsiteX30" fmla="*/ 319188 w 5869384"/>
                <a:gd name="connsiteY30" fmla="*/ 946297 h 1616148"/>
                <a:gd name="connsiteX31" fmla="*/ 287291 w 5869384"/>
                <a:gd name="connsiteY31" fmla="*/ 956930 h 1616148"/>
                <a:gd name="connsiteX32" fmla="*/ 255393 w 5869384"/>
                <a:gd name="connsiteY32" fmla="*/ 988827 h 1616148"/>
                <a:gd name="connsiteX33" fmla="*/ 191598 w 5869384"/>
                <a:gd name="connsiteY33" fmla="*/ 1031358 h 1616148"/>
                <a:gd name="connsiteX34" fmla="*/ 159700 w 5869384"/>
                <a:gd name="connsiteY34" fmla="*/ 1063255 h 1616148"/>
                <a:gd name="connsiteX35" fmla="*/ 149067 w 5869384"/>
                <a:gd name="connsiteY35" fmla="*/ 1095153 h 1616148"/>
                <a:gd name="connsiteX36" fmla="*/ 106537 w 5869384"/>
                <a:gd name="connsiteY36" fmla="*/ 1158948 h 1616148"/>
                <a:gd name="connsiteX37" fmla="*/ 74640 w 5869384"/>
                <a:gd name="connsiteY37" fmla="*/ 1254641 h 1616148"/>
                <a:gd name="connsiteX38" fmla="*/ 64007 w 5869384"/>
                <a:gd name="connsiteY38" fmla="*/ 1286539 h 1616148"/>
                <a:gd name="connsiteX39" fmla="*/ 53374 w 5869384"/>
                <a:gd name="connsiteY39" fmla="*/ 1318437 h 1616148"/>
                <a:gd name="connsiteX40" fmla="*/ 32109 w 5869384"/>
                <a:gd name="connsiteY40" fmla="*/ 1392865 h 1616148"/>
                <a:gd name="connsiteX41" fmla="*/ 10844 w 5869384"/>
                <a:gd name="connsiteY41" fmla="*/ 1424762 h 1616148"/>
                <a:gd name="connsiteX42" fmla="*/ 212 w 5869384"/>
                <a:gd name="connsiteY42" fmla="*/ 1456660 h 1616148"/>
                <a:gd name="connsiteX43" fmla="*/ 32109 w 5869384"/>
                <a:gd name="connsiteY43" fmla="*/ 1594883 h 1616148"/>
                <a:gd name="connsiteX44" fmla="*/ 64007 w 5869384"/>
                <a:gd name="connsiteY44" fmla="*/ 1616148 h 1616148"/>
                <a:gd name="connsiteX45" fmla="*/ 170333 w 5869384"/>
                <a:gd name="connsiteY45" fmla="*/ 1605516 h 1616148"/>
                <a:gd name="connsiteX46" fmla="*/ 202230 w 5869384"/>
                <a:gd name="connsiteY46" fmla="*/ 1584251 h 1616148"/>
                <a:gd name="connsiteX47" fmla="*/ 234128 w 5869384"/>
                <a:gd name="connsiteY47" fmla="*/ 1573618 h 1616148"/>
                <a:gd name="connsiteX48" fmla="*/ 266026 w 5869384"/>
                <a:gd name="connsiteY48" fmla="*/ 1552353 h 1616148"/>
                <a:gd name="connsiteX49" fmla="*/ 329821 w 5869384"/>
                <a:gd name="connsiteY49" fmla="*/ 1531088 h 1616148"/>
                <a:gd name="connsiteX50" fmla="*/ 361719 w 5869384"/>
                <a:gd name="connsiteY50" fmla="*/ 1499190 h 1616148"/>
                <a:gd name="connsiteX51" fmla="*/ 393616 w 5869384"/>
                <a:gd name="connsiteY51" fmla="*/ 1488558 h 1616148"/>
                <a:gd name="connsiteX52" fmla="*/ 436147 w 5869384"/>
                <a:gd name="connsiteY52" fmla="*/ 1467293 h 1616148"/>
                <a:gd name="connsiteX53" fmla="*/ 595635 w 5869384"/>
                <a:gd name="connsiteY53" fmla="*/ 1435395 h 1616148"/>
                <a:gd name="connsiteX54" fmla="*/ 659430 w 5869384"/>
                <a:gd name="connsiteY54" fmla="*/ 1414130 h 1616148"/>
                <a:gd name="connsiteX55" fmla="*/ 691328 w 5869384"/>
                <a:gd name="connsiteY55" fmla="*/ 1403497 h 1616148"/>
                <a:gd name="connsiteX56" fmla="*/ 765756 w 5869384"/>
                <a:gd name="connsiteY56" fmla="*/ 1382232 h 1616148"/>
                <a:gd name="connsiteX57" fmla="*/ 797654 w 5869384"/>
                <a:gd name="connsiteY57" fmla="*/ 1360967 h 1616148"/>
                <a:gd name="connsiteX58" fmla="*/ 840184 w 5869384"/>
                <a:gd name="connsiteY58" fmla="*/ 1350334 h 1616148"/>
                <a:gd name="connsiteX59" fmla="*/ 872081 w 5869384"/>
                <a:gd name="connsiteY59" fmla="*/ 1339702 h 1616148"/>
                <a:gd name="connsiteX60" fmla="*/ 893347 w 5869384"/>
                <a:gd name="connsiteY60" fmla="*/ 1318437 h 1616148"/>
                <a:gd name="connsiteX61" fmla="*/ 978407 w 5869384"/>
                <a:gd name="connsiteY61" fmla="*/ 1297172 h 1616148"/>
                <a:gd name="connsiteX62" fmla="*/ 1052835 w 5869384"/>
                <a:gd name="connsiteY62" fmla="*/ 1265274 h 1616148"/>
                <a:gd name="connsiteX63" fmla="*/ 1127263 w 5869384"/>
                <a:gd name="connsiteY63" fmla="*/ 1222744 h 1616148"/>
                <a:gd name="connsiteX64" fmla="*/ 1159160 w 5869384"/>
                <a:gd name="connsiteY64" fmla="*/ 1201479 h 1616148"/>
                <a:gd name="connsiteX65" fmla="*/ 1244221 w 5869384"/>
                <a:gd name="connsiteY65" fmla="*/ 1158948 h 1616148"/>
                <a:gd name="connsiteX66" fmla="*/ 1276119 w 5869384"/>
                <a:gd name="connsiteY66" fmla="*/ 1127051 h 1616148"/>
                <a:gd name="connsiteX67" fmla="*/ 1339914 w 5869384"/>
                <a:gd name="connsiteY67" fmla="*/ 1084520 h 1616148"/>
                <a:gd name="connsiteX68" fmla="*/ 1361179 w 5869384"/>
                <a:gd name="connsiteY68" fmla="*/ 1052623 h 1616148"/>
                <a:gd name="connsiteX69" fmla="*/ 1424974 w 5869384"/>
                <a:gd name="connsiteY69" fmla="*/ 1020725 h 1616148"/>
                <a:gd name="connsiteX70" fmla="*/ 1478137 w 5869384"/>
                <a:gd name="connsiteY70" fmla="*/ 978195 h 1616148"/>
                <a:gd name="connsiteX71" fmla="*/ 1510035 w 5869384"/>
                <a:gd name="connsiteY71" fmla="*/ 967562 h 1616148"/>
                <a:gd name="connsiteX72" fmla="*/ 1541933 w 5869384"/>
                <a:gd name="connsiteY72" fmla="*/ 946297 h 1616148"/>
                <a:gd name="connsiteX73" fmla="*/ 1680156 w 5869384"/>
                <a:gd name="connsiteY73" fmla="*/ 903767 h 1616148"/>
                <a:gd name="connsiteX74" fmla="*/ 1786481 w 5869384"/>
                <a:gd name="connsiteY74" fmla="*/ 882502 h 1616148"/>
                <a:gd name="connsiteX75" fmla="*/ 1818379 w 5869384"/>
                <a:gd name="connsiteY75" fmla="*/ 871869 h 1616148"/>
                <a:gd name="connsiteX76" fmla="*/ 2031030 w 5869384"/>
                <a:gd name="connsiteY76" fmla="*/ 850604 h 1616148"/>
                <a:gd name="connsiteX77" fmla="*/ 2137356 w 5869384"/>
                <a:gd name="connsiteY77" fmla="*/ 839972 h 1616148"/>
                <a:gd name="connsiteX78" fmla="*/ 2296844 w 5869384"/>
                <a:gd name="connsiteY78" fmla="*/ 818707 h 1616148"/>
                <a:gd name="connsiteX79" fmla="*/ 2605188 w 5869384"/>
                <a:gd name="connsiteY79" fmla="*/ 786809 h 1616148"/>
                <a:gd name="connsiteX80" fmla="*/ 3679077 w 5869384"/>
                <a:gd name="connsiteY80" fmla="*/ 776176 h 1616148"/>
                <a:gd name="connsiteX81" fmla="*/ 3859830 w 5869384"/>
                <a:gd name="connsiteY81" fmla="*/ 765544 h 1616148"/>
                <a:gd name="connsiteX82" fmla="*/ 4104379 w 5869384"/>
                <a:gd name="connsiteY82" fmla="*/ 754911 h 1616148"/>
                <a:gd name="connsiteX83" fmla="*/ 4178807 w 5869384"/>
                <a:gd name="connsiteY83" fmla="*/ 712381 h 1616148"/>
                <a:gd name="connsiteX84" fmla="*/ 4221337 w 5869384"/>
                <a:gd name="connsiteY84" fmla="*/ 701748 h 1616148"/>
                <a:gd name="connsiteX85" fmla="*/ 4295765 w 5869384"/>
                <a:gd name="connsiteY85" fmla="*/ 659218 h 1616148"/>
                <a:gd name="connsiteX86" fmla="*/ 4359560 w 5869384"/>
                <a:gd name="connsiteY86" fmla="*/ 627320 h 1616148"/>
                <a:gd name="connsiteX87" fmla="*/ 4444621 w 5869384"/>
                <a:gd name="connsiteY87" fmla="*/ 584790 h 1616148"/>
                <a:gd name="connsiteX88" fmla="*/ 4593477 w 5869384"/>
                <a:gd name="connsiteY88" fmla="*/ 563525 h 1616148"/>
                <a:gd name="connsiteX89" fmla="*/ 4678537 w 5869384"/>
                <a:gd name="connsiteY89" fmla="*/ 531627 h 1616148"/>
                <a:gd name="connsiteX90" fmla="*/ 4721067 w 5869384"/>
                <a:gd name="connsiteY90" fmla="*/ 520995 h 1616148"/>
                <a:gd name="connsiteX91" fmla="*/ 4784863 w 5869384"/>
                <a:gd name="connsiteY91" fmla="*/ 499730 h 1616148"/>
                <a:gd name="connsiteX92" fmla="*/ 4901821 w 5869384"/>
                <a:gd name="connsiteY92" fmla="*/ 510362 h 1616148"/>
                <a:gd name="connsiteX93" fmla="*/ 4965616 w 5869384"/>
                <a:gd name="connsiteY93" fmla="*/ 531627 h 1616148"/>
                <a:gd name="connsiteX94" fmla="*/ 4997514 w 5869384"/>
                <a:gd name="connsiteY94" fmla="*/ 542260 h 1616148"/>
                <a:gd name="connsiteX95" fmla="*/ 5561040 w 5869384"/>
                <a:gd name="connsiteY95" fmla="*/ 127590 h 1616148"/>
                <a:gd name="connsiteX96" fmla="*/ 5677998 w 5869384"/>
                <a:gd name="connsiteY96" fmla="*/ 31897 h 1616148"/>
                <a:gd name="connsiteX97" fmla="*/ 5646100 w 5869384"/>
                <a:gd name="connsiteY97" fmla="*/ 63795 h 1616148"/>
                <a:gd name="connsiteX98" fmla="*/ 5603570 w 5869384"/>
                <a:gd name="connsiteY98" fmla="*/ 127590 h 1616148"/>
                <a:gd name="connsiteX99" fmla="*/ 5539774 w 5869384"/>
                <a:gd name="connsiteY99" fmla="*/ 170120 h 1616148"/>
                <a:gd name="connsiteX100" fmla="*/ 5518509 w 5869384"/>
                <a:gd name="connsiteY100" fmla="*/ 191386 h 1616148"/>
                <a:gd name="connsiteX101" fmla="*/ 5401551 w 5869384"/>
                <a:gd name="connsiteY101" fmla="*/ 212651 h 1616148"/>
                <a:gd name="connsiteX102" fmla="*/ 5337756 w 5869384"/>
                <a:gd name="connsiteY102" fmla="*/ 255181 h 1616148"/>
                <a:gd name="connsiteX103" fmla="*/ 5305858 w 5869384"/>
                <a:gd name="connsiteY103" fmla="*/ 340241 h 1616148"/>
                <a:gd name="connsiteX104" fmla="*/ 5295226 w 5869384"/>
                <a:gd name="connsiteY104" fmla="*/ 372139 h 1616148"/>
                <a:gd name="connsiteX105" fmla="*/ 5359021 w 5869384"/>
                <a:gd name="connsiteY105" fmla="*/ 435934 h 1616148"/>
                <a:gd name="connsiteX106" fmla="*/ 5550407 w 5869384"/>
                <a:gd name="connsiteY106" fmla="*/ 446567 h 1616148"/>
                <a:gd name="connsiteX107" fmla="*/ 5656733 w 5869384"/>
                <a:gd name="connsiteY107" fmla="*/ 499730 h 1616148"/>
                <a:gd name="connsiteX108" fmla="*/ 5752426 w 5869384"/>
                <a:gd name="connsiteY108" fmla="*/ 542260 h 1616148"/>
                <a:gd name="connsiteX109" fmla="*/ 5794956 w 5869384"/>
                <a:gd name="connsiteY109" fmla="*/ 531627 h 1616148"/>
                <a:gd name="connsiteX110" fmla="*/ 5826854 w 5869384"/>
                <a:gd name="connsiteY110" fmla="*/ 457200 h 1616148"/>
                <a:gd name="connsiteX111" fmla="*/ 5837486 w 5869384"/>
                <a:gd name="connsiteY111" fmla="*/ 425302 h 1616148"/>
                <a:gd name="connsiteX112" fmla="*/ 5869384 w 5869384"/>
                <a:gd name="connsiteY112" fmla="*/ 414669 h 1616148"/>
                <a:gd name="connsiteX113" fmla="*/ 5837486 w 5869384"/>
                <a:gd name="connsiteY113" fmla="*/ 233916 h 1616148"/>
                <a:gd name="connsiteX114" fmla="*/ 5826854 w 5869384"/>
                <a:gd name="connsiteY114" fmla="*/ 202018 h 1616148"/>
                <a:gd name="connsiteX115" fmla="*/ 5784323 w 5869384"/>
                <a:gd name="connsiteY115" fmla="*/ 138223 h 1616148"/>
                <a:gd name="connsiteX116" fmla="*/ 5699263 w 5869384"/>
                <a:gd name="connsiteY116" fmla="*/ 95693 h 1616148"/>
                <a:gd name="connsiteX117" fmla="*/ 5667365 w 5869384"/>
                <a:gd name="connsiteY117" fmla="*/ 74427 h 1616148"/>
                <a:gd name="connsiteX118" fmla="*/ 5635467 w 5869384"/>
                <a:gd name="connsiteY118" fmla="*/ 63795 h 1616148"/>
                <a:gd name="connsiteX119" fmla="*/ 5529142 w 5869384"/>
                <a:gd name="connsiteY119" fmla="*/ 21265 h 1616148"/>
                <a:gd name="connsiteX120" fmla="*/ 5380286 w 5869384"/>
                <a:gd name="connsiteY120" fmla="*/ 0 h 1616148"/>
                <a:gd name="connsiteX121" fmla="*/ 5199533 w 5869384"/>
                <a:gd name="connsiteY121" fmla="*/ 10632 h 1616148"/>
                <a:gd name="connsiteX122" fmla="*/ 5082574 w 5869384"/>
                <a:gd name="connsiteY122" fmla="*/ 31897 h 1616148"/>
                <a:gd name="connsiteX123" fmla="*/ 5018779 w 5869384"/>
                <a:gd name="connsiteY123" fmla="*/ 53162 h 1616148"/>
                <a:gd name="connsiteX124" fmla="*/ 4944351 w 5869384"/>
                <a:gd name="connsiteY124" fmla="*/ 63795 h 1616148"/>
                <a:gd name="connsiteX125" fmla="*/ 4848658 w 5869384"/>
                <a:gd name="connsiteY125" fmla="*/ 85060 h 1616148"/>
                <a:gd name="connsiteX126" fmla="*/ 4742333 w 5869384"/>
                <a:gd name="connsiteY126" fmla="*/ 106325 h 1616148"/>
                <a:gd name="connsiteX127" fmla="*/ 4423356 w 5869384"/>
                <a:gd name="connsiteY127" fmla="*/ 127590 h 1616148"/>
                <a:gd name="connsiteX128" fmla="*/ 4380826 w 5869384"/>
                <a:gd name="connsiteY128" fmla="*/ 138223 h 1616148"/>
                <a:gd name="connsiteX129" fmla="*/ 4306398 w 5869384"/>
                <a:gd name="connsiteY129" fmla="*/ 159488 h 1616148"/>
                <a:gd name="connsiteX130" fmla="*/ 4253235 w 5869384"/>
                <a:gd name="connsiteY130" fmla="*/ 170120 h 1616148"/>
                <a:gd name="connsiteX131" fmla="*/ 4221337 w 5869384"/>
                <a:gd name="connsiteY131" fmla="*/ 180753 h 1616148"/>
                <a:gd name="connsiteX132" fmla="*/ 4061849 w 5869384"/>
                <a:gd name="connsiteY132" fmla="*/ 191386 h 1616148"/>
                <a:gd name="connsiteX133" fmla="*/ 3966156 w 5869384"/>
                <a:gd name="connsiteY133" fmla="*/ 212651 h 1616148"/>
                <a:gd name="connsiteX134" fmla="*/ 3934258 w 5869384"/>
                <a:gd name="connsiteY134" fmla="*/ 223283 h 1616148"/>
                <a:gd name="connsiteX135" fmla="*/ 3827933 w 5869384"/>
                <a:gd name="connsiteY135" fmla="*/ 244548 h 1616148"/>
                <a:gd name="connsiteX136" fmla="*/ 3732240 w 5869384"/>
                <a:gd name="connsiteY136" fmla="*/ 265813 h 1616148"/>
                <a:gd name="connsiteX137" fmla="*/ 3689709 w 5869384"/>
                <a:gd name="connsiteY137" fmla="*/ 276446 h 1616148"/>
                <a:gd name="connsiteX138" fmla="*/ 3657812 w 5869384"/>
                <a:gd name="connsiteY138" fmla="*/ 287079 h 1616148"/>
                <a:gd name="connsiteX139" fmla="*/ 3338835 w 5869384"/>
                <a:gd name="connsiteY139" fmla="*/ 308344 h 1616148"/>
                <a:gd name="connsiteX140" fmla="*/ 3189979 w 5869384"/>
                <a:gd name="connsiteY140" fmla="*/ 318976 h 1616148"/>
                <a:gd name="connsiteX141" fmla="*/ 3126184 w 5869384"/>
                <a:gd name="connsiteY141" fmla="*/ 297711 h 1616148"/>
                <a:gd name="connsiteX142" fmla="*/ 3009226 w 5869384"/>
                <a:gd name="connsiteY142" fmla="*/ 276446 h 1616148"/>
                <a:gd name="connsiteX143" fmla="*/ 2583923 w 5869384"/>
                <a:gd name="connsiteY143" fmla="*/ 287079 h 1616148"/>
                <a:gd name="connsiteX144" fmla="*/ 2530760 w 5869384"/>
                <a:gd name="connsiteY144" fmla="*/ 287079 h 1616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5869384" h="1616148">
                  <a:moveTo>
                    <a:pt x="2530760" y="287079"/>
                  </a:moveTo>
                  <a:cubicBezTo>
                    <a:pt x="2511267" y="288851"/>
                    <a:pt x="2487880" y="292482"/>
                    <a:pt x="2466965" y="297711"/>
                  </a:cubicBezTo>
                  <a:cubicBezTo>
                    <a:pt x="2445219" y="303147"/>
                    <a:pt x="2425569" y="318114"/>
                    <a:pt x="2403170" y="318976"/>
                  </a:cubicBezTo>
                  <a:cubicBezTo>
                    <a:pt x="2077015" y="331521"/>
                    <a:pt x="2218706" y="323039"/>
                    <a:pt x="1977867" y="340241"/>
                  </a:cubicBezTo>
                  <a:cubicBezTo>
                    <a:pt x="1960146" y="343785"/>
                    <a:pt x="1942237" y="346491"/>
                    <a:pt x="1924705" y="350874"/>
                  </a:cubicBezTo>
                  <a:cubicBezTo>
                    <a:pt x="1874139" y="363516"/>
                    <a:pt x="1909946" y="362194"/>
                    <a:pt x="1850277" y="372139"/>
                  </a:cubicBezTo>
                  <a:cubicBezTo>
                    <a:pt x="1822091" y="376837"/>
                    <a:pt x="1793570" y="379228"/>
                    <a:pt x="1765216" y="382772"/>
                  </a:cubicBezTo>
                  <a:cubicBezTo>
                    <a:pt x="1754584" y="386316"/>
                    <a:pt x="1743343" y="388392"/>
                    <a:pt x="1733319" y="393404"/>
                  </a:cubicBezTo>
                  <a:cubicBezTo>
                    <a:pt x="1721889" y="399119"/>
                    <a:pt x="1713386" y="410182"/>
                    <a:pt x="1701421" y="414669"/>
                  </a:cubicBezTo>
                  <a:cubicBezTo>
                    <a:pt x="1663413" y="428922"/>
                    <a:pt x="1531650" y="435019"/>
                    <a:pt x="1520667" y="435934"/>
                  </a:cubicBezTo>
                  <a:cubicBezTo>
                    <a:pt x="1499402" y="443023"/>
                    <a:pt x="1475523" y="444766"/>
                    <a:pt x="1456872" y="457200"/>
                  </a:cubicBezTo>
                  <a:cubicBezTo>
                    <a:pt x="1446239" y="464288"/>
                    <a:pt x="1437371" y="475366"/>
                    <a:pt x="1424974" y="478465"/>
                  </a:cubicBezTo>
                  <a:cubicBezTo>
                    <a:pt x="1393838" y="486249"/>
                    <a:pt x="1361179" y="485553"/>
                    <a:pt x="1329281" y="489097"/>
                  </a:cubicBezTo>
                  <a:cubicBezTo>
                    <a:pt x="1241988" y="518197"/>
                    <a:pt x="1380628" y="474297"/>
                    <a:pt x="1212323" y="510362"/>
                  </a:cubicBezTo>
                  <a:cubicBezTo>
                    <a:pt x="1190405" y="515059"/>
                    <a:pt x="1169793" y="524539"/>
                    <a:pt x="1148528" y="531627"/>
                  </a:cubicBezTo>
                  <a:cubicBezTo>
                    <a:pt x="1137895" y="535171"/>
                    <a:pt x="1125955" y="536043"/>
                    <a:pt x="1116630" y="542260"/>
                  </a:cubicBezTo>
                  <a:cubicBezTo>
                    <a:pt x="1105998" y="549348"/>
                    <a:pt x="1096410" y="558335"/>
                    <a:pt x="1084733" y="563525"/>
                  </a:cubicBezTo>
                  <a:cubicBezTo>
                    <a:pt x="1064249" y="572629"/>
                    <a:pt x="1042202" y="577701"/>
                    <a:pt x="1020937" y="584790"/>
                  </a:cubicBezTo>
                  <a:lnTo>
                    <a:pt x="925244" y="616688"/>
                  </a:lnTo>
                  <a:lnTo>
                    <a:pt x="893347" y="627320"/>
                  </a:lnTo>
                  <a:cubicBezTo>
                    <a:pt x="882714" y="634409"/>
                    <a:pt x="872879" y="642871"/>
                    <a:pt x="861449" y="648586"/>
                  </a:cubicBezTo>
                  <a:cubicBezTo>
                    <a:pt x="851424" y="653598"/>
                    <a:pt x="838303" y="652217"/>
                    <a:pt x="829551" y="659218"/>
                  </a:cubicBezTo>
                  <a:cubicBezTo>
                    <a:pt x="760846" y="714182"/>
                    <a:pt x="856564" y="675024"/>
                    <a:pt x="776388" y="701748"/>
                  </a:cubicBezTo>
                  <a:cubicBezTo>
                    <a:pt x="765756" y="708836"/>
                    <a:pt x="756168" y="717823"/>
                    <a:pt x="744491" y="723013"/>
                  </a:cubicBezTo>
                  <a:cubicBezTo>
                    <a:pt x="724007" y="732117"/>
                    <a:pt x="699346" y="731845"/>
                    <a:pt x="680695" y="744279"/>
                  </a:cubicBezTo>
                  <a:cubicBezTo>
                    <a:pt x="659430" y="758456"/>
                    <a:pt x="639759" y="775379"/>
                    <a:pt x="616900" y="786809"/>
                  </a:cubicBezTo>
                  <a:cubicBezTo>
                    <a:pt x="602723" y="793897"/>
                    <a:pt x="587961" y="799919"/>
                    <a:pt x="574370" y="808074"/>
                  </a:cubicBezTo>
                  <a:cubicBezTo>
                    <a:pt x="574342" y="808091"/>
                    <a:pt x="494640" y="861227"/>
                    <a:pt x="478677" y="871869"/>
                  </a:cubicBezTo>
                  <a:cubicBezTo>
                    <a:pt x="468044" y="878957"/>
                    <a:pt x="458902" y="889093"/>
                    <a:pt x="446779" y="893134"/>
                  </a:cubicBezTo>
                  <a:cubicBezTo>
                    <a:pt x="330435" y="931917"/>
                    <a:pt x="506666" y="870063"/>
                    <a:pt x="382984" y="925032"/>
                  </a:cubicBezTo>
                  <a:cubicBezTo>
                    <a:pt x="362500" y="934136"/>
                    <a:pt x="340453" y="939208"/>
                    <a:pt x="319188" y="946297"/>
                  </a:cubicBezTo>
                  <a:lnTo>
                    <a:pt x="287291" y="956930"/>
                  </a:lnTo>
                  <a:cubicBezTo>
                    <a:pt x="276658" y="967562"/>
                    <a:pt x="267262" y="979595"/>
                    <a:pt x="255393" y="988827"/>
                  </a:cubicBezTo>
                  <a:cubicBezTo>
                    <a:pt x="235219" y="1004518"/>
                    <a:pt x="209670" y="1013286"/>
                    <a:pt x="191598" y="1031358"/>
                  </a:cubicBezTo>
                  <a:lnTo>
                    <a:pt x="159700" y="1063255"/>
                  </a:lnTo>
                  <a:cubicBezTo>
                    <a:pt x="156156" y="1073888"/>
                    <a:pt x="154510" y="1085356"/>
                    <a:pt x="149067" y="1095153"/>
                  </a:cubicBezTo>
                  <a:cubicBezTo>
                    <a:pt x="136655" y="1117494"/>
                    <a:pt x="106537" y="1158948"/>
                    <a:pt x="106537" y="1158948"/>
                  </a:cubicBezTo>
                  <a:lnTo>
                    <a:pt x="74640" y="1254641"/>
                  </a:lnTo>
                  <a:lnTo>
                    <a:pt x="64007" y="1286539"/>
                  </a:lnTo>
                  <a:cubicBezTo>
                    <a:pt x="60463" y="1297172"/>
                    <a:pt x="56092" y="1307564"/>
                    <a:pt x="53374" y="1318437"/>
                  </a:cubicBezTo>
                  <a:cubicBezTo>
                    <a:pt x="49966" y="1332068"/>
                    <a:pt x="39737" y="1377608"/>
                    <a:pt x="32109" y="1392865"/>
                  </a:cubicBezTo>
                  <a:cubicBezTo>
                    <a:pt x="26394" y="1404294"/>
                    <a:pt x="17932" y="1414130"/>
                    <a:pt x="10844" y="1424762"/>
                  </a:cubicBezTo>
                  <a:cubicBezTo>
                    <a:pt x="7300" y="1435395"/>
                    <a:pt x="212" y="1445452"/>
                    <a:pt x="212" y="1456660"/>
                  </a:cubicBezTo>
                  <a:cubicBezTo>
                    <a:pt x="212" y="1506625"/>
                    <a:pt x="-4643" y="1558131"/>
                    <a:pt x="32109" y="1594883"/>
                  </a:cubicBezTo>
                  <a:cubicBezTo>
                    <a:pt x="41145" y="1603919"/>
                    <a:pt x="53374" y="1609060"/>
                    <a:pt x="64007" y="1616148"/>
                  </a:cubicBezTo>
                  <a:cubicBezTo>
                    <a:pt x="99449" y="1612604"/>
                    <a:pt x="135626" y="1613525"/>
                    <a:pt x="170333" y="1605516"/>
                  </a:cubicBezTo>
                  <a:cubicBezTo>
                    <a:pt x="182784" y="1602643"/>
                    <a:pt x="190801" y="1589966"/>
                    <a:pt x="202230" y="1584251"/>
                  </a:cubicBezTo>
                  <a:cubicBezTo>
                    <a:pt x="212255" y="1579239"/>
                    <a:pt x="224103" y="1578630"/>
                    <a:pt x="234128" y="1573618"/>
                  </a:cubicBezTo>
                  <a:cubicBezTo>
                    <a:pt x="245558" y="1567903"/>
                    <a:pt x="254349" y="1557543"/>
                    <a:pt x="266026" y="1552353"/>
                  </a:cubicBezTo>
                  <a:cubicBezTo>
                    <a:pt x="286509" y="1543249"/>
                    <a:pt x="329821" y="1531088"/>
                    <a:pt x="329821" y="1531088"/>
                  </a:cubicBezTo>
                  <a:cubicBezTo>
                    <a:pt x="340454" y="1520455"/>
                    <a:pt x="349208" y="1507531"/>
                    <a:pt x="361719" y="1499190"/>
                  </a:cubicBezTo>
                  <a:cubicBezTo>
                    <a:pt x="371044" y="1492973"/>
                    <a:pt x="383315" y="1492973"/>
                    <a:pt x="393616" y="1488558"/>
                  </a:cubicBezTo>
                  <a:cubicBezTo>
                    <a:pt x="408185" y="1482314"/>
                    <a:pt x="420855" y="1471464"/>
                    <a:pt x="436147" y="1467293"/>
                  </a:cubicBezTo>
                  <a:cubicBezTo>
                    <a:pt x="632028" y="1413870"/>
                    <a:pt x="378361" y="1507820"/>
                    <a:pt x="595635" y="1435395"/>
                  </a:cubicBezTo>
                  <a:lnTo>
                    <a:pt x="659430" y="1414130"/>
                  </a:lnTo>
                  <a:cubicBezTo>
                    <a:pt x="670063" y="1410586"/>
                    <a:pt x="680455" y="1406215"/>
                    <a:pt x="691328" y="1403497"/>
                  </a:cubicBezTo>
                  <a:cubicBezTo>
                    <a:pt x="704960" y="1400089"/>
                    <a:pt x="750499" y="1389861"/>
                    <a:pt x="765756" y="1382232"/>
                  </a:cubicBezTo>
                  <a:cubicBezTo>
                    <a:pt x="777186" y="1376517"/>
                    <a:pt x="785908" y="1366001"/>
                    <a:pt x="797654" y="1360967"/>
                  </a:cubicBezTo>
                  <a:cubicBezTo>
                    <a:pt x="811085" y="1355211"/>
                    <a:pt x="826133" y="1354349"/>
                    <a:pt x="840184" y="1350334"/>
                  </a:cubicBezTo>
                  <a:cubicBezTo>
                    <a:pt x="850960" y="1347255"/>
                    <a:pt x="861449" y="1343246"/>
                    <a:pt x="872081" y="1339702"/>
                  </a:cubicBezTo>
                  <a:cubicBezTo>
                    <a:pt x="879170" y="1332614"/>
                    <a:pt x="884039" y="1322160"/>
                    <a:pt x="893347" y="1318437"/>
                  </a:cubicBezTo>
                  <a:cubicBezTo>
                    <a:pt x="920483" y="1307583"/>
                    <a:pt x="978407" y="1297172"/>
                    <a:pt x="978407" y="1297172"/>
                  </a:cubicBezTo>
                  <a:cubicBezTo>
                    <a:pt x="1094523" y="1219763"/>
                    <a:pt x="915506" y="1333940"/>
                    <a:pt x="1052835" y="1265274"/>
                  </a:cubicBezTo>
                  <a:cubicBezTo>
                    <a:pt x="1181560" y="1200910"/>
                    <a:pt x="1029709" y="1255260"/>
                    <a:pt x="1127263" y="1222744"/>
                  </a:cubicBezTo>
                  <a:cubicBezTo>
                    <a:pt x="1137895" y="1215656"/>
                    <a:pt x="1147942" y="1207598"/>
                    <a:pt x="1159160" y="1201479"/>
                  </a:cubicBezTo>
                  <a:cubicBezTo>
                    <a:pt x="1186990" y="1186299"/>
                    <a:pt x="1221805" y="1181363"/>
                    <a:pt x="1244221" y="1158948"/>
                  </a:cubicBezTo>
                  <a:cubicBezTo>
                    <a:pt x="1254854" y="1148316"/>
                    <a:pt x="1264250" y="1136283"/>
                    <a:pt x="1276119" y="1127051"/>
                  </a:cubicBezTo>
                  <a:cubicBezTo>
                    <a:pt x="1296293" y="1111360"/>
                    <a:pt x="1339914" y="1084520"/>
                    <a:pt x="1339914" y="1084520"/>
                  </a:cubicBezTo>
                  <a:cubicBezTo>
                    <a:pt x="1347002" y="1073888"/>
                    <a:pt x="1352143" y="1061659"/>
                    <a:pt x="1361179" y="1052623"/>
                  </a:cubicBezTo>
                  <a:cubicBezTo>
                    <a:pt x="1381790" y="1032012"/>
                    <a:pt x="1399032" y="1029373"/>
                    <a:pt x="1424974" y="1020725"/>
                  </a:cubicBezTo>
                  <a:cubicBezTo>
                    <a:pt x="1444753" y="1000947"/>
                    <a:pt x="1451313" y="991607"/>
                    <a:pt x="1478137" y="978195"/>
                  </a:cubicBezTo>
                  <a:cubicBezTo>
                    <a:pt x="1488162" y="973183"/>
                    <a:pt x="1500010" y="972574"/>
                    <a:pt x="1510035" y="967562"/>
                  </a:cubicBezTo>
                  <a:cubicBezTo>
                    <a:pt x="1521465" y="961847"/>
                    <a:pt x="1530503" y="952012"/>
                    <a:pt x="1541933" y="946297"/>
                  </a:cubicBezTo>
                  <a:cubicBezTo>
                    <a:pt x="1590114" y="922206"/>
                    <a:pt x="1625760" y="917366"/>
                    <a:pt x="1680156" y="903767"/>
                  </a:cubicBezTo>
                  <a:cubicBezTo>
                    <a:pt x="1743608" y="887904"/>
                    <a:pt x="1708261" y="895538"/>
                    <a:pt x="1786481" y="882502"/>
                  </a:cubicBezTo>
                  <a:cubicBezTo>
                    <a:pt x="1797114" y="878958"/>
                    <a:pt x="1807438" y="874300"/>
                    <a:pt x="1818379" y="871869"/>
                  </a:cubicBezTo>
                  <a:cubicBezTo>
                    <a:pt x="1892418" y="855416"/>
                    <a:pt x="1950257" y="857335"/>
                    <a:pt x="2031030" y="850604"/>
                  </a:cubicBezTo>
                  <a:cubicBezTo>
                    <a:pt x="2066526" y="847646"/>
                    <a:pt x="2101914" y="843516"/>
                    <a:pt x="2137356" y="839972"/>
                  </a:cubicBezTo>
                  <a:cubicBezTo>
                    <a:pt x="2225006" y="818058"/>
                    <a:pt x="2146200" y="835445"/>
                    <a:pt x="2296844" y="818707"/>
                  </a:cubicBezTo>
                  <a:cubicBezTo>
                    <a:pt x="2391697" y="808168"/>
                    <a:pt x="2507924" y="788515"/>
                    <a:pt x="2605188" y="786809"/>
                  </a:cubicBezTo>
                  <a:lnTo>
                    <a:pt x="3679077" y="776176"/>
                  </a:lnTo>
                  <a:lnTo>
                    <a:pt x="3859830" y="765544"/>
                  </a:lnTo>
                  <a:cubicBezTo>
                    <a:pt x="3941322" y="761469"/>
                    <a:pt x="4023896" y="768325"/>
                    <a:pt x="4104379" y="754911"/>
                  </a:cubicBezTo>
                  <a:cubicBezTo>
                    <a:pt x="4132564" y="750213"/>
                    <a:pt x="4152794" y="724205"/>
                    <a:pt x="4178807" y="712381"/>
                  </a:cubicBezTo>
                  <a:cubicBezTo>
                    <a:pt x="4192110" y="706334"/>
                    <a:pt x="4207160" y="705292"/>
                    <a:pt x="4221337" y="701748"/>
                  </a:cubicBezTo>
                  <a:cubicBezTo>
                    <a:pt x="4246146" y="687571"/>
                    <a:pt x="4270606" y="672765"/>
                    <a:pt x="4295765" y="659218"/>
                  </a:cubicBezTo>
                  <a:cubicBezTo>
                    <a:pt x="4316698" y="647946"/>
                    <a:pt x="4338777" y="638866"/>
                    <a:pt x="4359560" y="627320"/>
                  </a:cubicBezTo>
                  <a:cubicBezTo>
                    <a:pt x="4418163" y="594763"/>
                    <a:pt x="4363427" y="611854"/>
                    <a:pt x="4444621" y="584790"/>
                  </a:cubicBezTo>
                  <a:cubicBezTo>
                    <a:pt x="4494173" y="568273"/>
                    <a:pt x="4539723" y="568901"/>
                    <a:pt x="4593477" y="563525"/>
                  </a:cubicBezTo>
                  <a:cubicBezTo>
                    <a:pt x="4621549" y="552296"/>
                    <a:pt x="4649378" y="539958"/>
                    <a:pt x="4678537" y="531627"/>
                  </a:cubicBezTo>
                  <a:cubicBezTo>
                    <a:pt x="4692588" y="527612"/>
                    <a:pt x="4707070" y="525194"/>
                    <a:pt x="4721067" y="520995"/>
                  </a:cubicBezTo>
                  <a:cubicBezTo>
                    <a:pt x="4742537" y="514554"/>
                    <a:pt x="4784863" y="499730"/>
                    <a:pt x="4784863" y="499730"/>
                  </a:cubicBezTo>
                  <a:cubicBezTo>
                    <a:pt x="4823849" y="503274"/>
                    <a:pt x="4863270" y="503559"/>
                    <a:pt x="4901821" y="510362"/>
                  </a:cubicBezTo>
                  <a:cubicBezTo>
                    <a:pt x="4923895" y="514257"/>
                    <a:pt x="4944351" y="524539"/>
                    <a:pt x="4965616" y="531627"/>
                  </a:cubicBezTo>
                  <a:lnTo>
                    <a:pt x="4997514" y="542260"/>
                  </a:lnTo>
                  <a:cubicBezTo>
                    <a:pt x="5249025" y="441656"/>
                    <a:pt x="5047779" y="527760"/>
                    <a:pt x="5561040" y="127590"/>
                  </a:cubicBezTo>
                  <a:cubicBezTo>
                    <a:pt x="5600765" y="96618"/>
                    <a:pt x="5713617" y="-3722"/>
                    <a:pt x="5677998" y="31897"/>
                  </a:cubicBezTo>
                  <a:cubicBezTo>
                    <a:pt x="5667365" y="42530"/>
                    <a:pt x="5655332" y="51926"/>
                    <a:pt x="5646100" y="63795"/>
                  </a:cubicBezTo>
                  <a:cubicBezTo>
                    <a:pt x="5630409" y="83969"/>
                    <a:pt x="5624835" y="113413"/>
                    <a:pt x="5603570" y="127590"/>
                  </a:cubicBezTo>
                  <a:cubicBezTo>
                    <a:pt x="5582305" y="141767"/>
                    <a:pt x="5557846" y="152048"/>
                    <a:pt x="5539774" y="170120"/>
                  </a:cubicBezTo>
                  <a:cubicBezTo>
                    <a:pt x="5532686" y="177209"/>
                    <a:pt x="5527723" y="187437"/>
                    <a:pt x="5518509" y="191386"/>
                  </a:cubicBezTo>
                  <a:cubicBezTo>
                    <a:pt x="5509056" y="195437"/>
                    <a:pt x="5405810" y="211941"/>
                    <a:pt x="5401551" y="212651"/>
                  </a:cubicBezTo>
                  <a:cubicBezTo>
                    <a:pt x="5380286" y="226828"/>
                    <a:pt x="5342768" y="230120"/>
                    <a:pt x="5337756" y="255181"/>
                  </a:cubicBezTo>
                  <a:cubicBezTo>
                    <a:pt x="5324617" y="320874"/>
                    <a:pt x="5337148" y="293307"/>
                    <a:pt x="5305858" y="340241"/>
                  </a:cubicBezTo>
                  <a:cubicBezTo>
                    <a:pt x="5302314" y="350874"/>
                    <a:pt x="5293383" y="361084"/>
                    <a:pt x="5295226" y="372139"/>
                  </a:cubicBezTo>
                  <a:cubicBezTo>
                    <a:pt x="5299668" y="398793"/>
                    <a:pt x="5343227" y="424089"/>
                    <a:pt x="5359021" y="435934"/>
                  </a:cubicBezTo>
                  <a:cubicBezTo>
                    <a:pt x="5464406" y="400806"/>
                    <a:pt x="5401070" y="409232"/>
                    <a:pt x="5550407" y="446567"/>
                  </a:cubicBezTo>
                  <a:lnTo>
                    <a:pt x="5656733" y="499730"/>
                  </a:lnTo>
                  <a:cubicBezTo>
                    <a:pt x="5730550" y="536639"/>
                    <a:pt x="5697974" y="524109"/>
                    <a:pt x="5752426" y="542260"/>
                  </a:cubicBezTo>
                  <a:cubicBezTo>
                    <a:pt x="5766603" y="538716"/>
                    <a:pt x="5782797" y="539733"/>
                    <a:pt x="5794956" y="531627"/>
                  </a:cubicBezTo>
                  <a:cubicBezTo>
                    <a:pt x="5817807" y="516393"/>
                    <a:pt x="5820578" y="479168"/>
                    <a:pt x="5826854" y="457200"/>
                  </a:cubicBezTo>
                  <a:cubicBezTo>
                    <a:pt x="5829933" y="446423"/>
                    <a:pt x="5829561" y="433227"/>
                    <a:pt x="5837486" y="425302"/>
                  </a:cubicBezTo>
                  <a:cubicBezTo>
                    <a:pt x="5845411" y="417377"/>
                    <a:pt x="5858751" y="418213"/>
                    <a:pt x="5869384" y="414669"/>
                  </a:cubicBezTo>
                  <a:cubicBezTo>
                    <a:pt x="5856721" y="275383"/>
                    <a:pt x="5871131" y="334852"/>
                    <a:pt x="5837486" y="233916"/>
                  </a:cubicBezTo>
                  <a:cubicBezTo>
                    <a:pt x="5833942" y="223283"/>
                    <a:pt x="5833071" y="211343"/>
                    <a:pt x="5826854" y="202018"/>
                  </a:cubicBezTo>
                  <a:cubicBezTo>
                    <a:pt x="5812677" y="180753"/>
                    <a:pt x="5805588" y="152400"/>
                    <a:pt x="5784323" y="138223"/>
                  </a:cubicBezTo>
                  <a:cubicBezTo>
                    <a:pt x="5710421" y="88954"/>
                    <a:pt x="5803310" y="147717"/>
                    <a:pt x="5699263" y="95693"/>
                  </a:cubicBezTo>
                  <a:cubicBezTo>
                    <a:pt x="5687833" y="89978"/>
                    <a:pt x="5678795" y="80142"/>
                    <a:pt x="5667365" y="74427"/>
                  </a:cubicBezTo>
                  <a:cubicBezTo>
                    <a:pt x="5657340" y="69415"/>
                    <a:pt x="5645769" y="68210"/>
                    <a:pt x="5635467" y="63795"/>
                  </a:cubicBezTo>
                  <a:cubicBezTo>
                    <a:pt x="5594404" y="46197"/>
                    <a:pt x="5577546" y="28180"/>
                    <a:pt x="5529142" y="21265"/>
                  </a:cubicBezTo>
                  <a:lnTo>
                    <a:pt x="5380286" y="0"/>
                  </a:lnTo>
                  <a:cubicBezTo>
                    <a:pt x="5320035" y="3544"/>
                    <a:pt x="5259545" y="4202"/>
                    <a:pt x="5199533" y="10632"/>
                  </a:cubicBezTo>
                  <a:cubicBezTo>
                    <a:pt x="5160133" y="14853"/>
                    <a:pt x="5121146" y="22821"/>
                    <a:pt x="5082574" y="31897"/>
                  </a:cubicBezTo>
                  <a:cubicBezTo>
                    <a:pt x="5060755" y="37031"/>
                    <a:pt x="5040969" y="49992"/>
                    <a:pt x="5018779" y="53162"/>
                  </a:cubicBezTo>
                  <a:lnTo>
                    <a:pt x="4944351" y="63795"/>
                  </a:lnTo>
                  <a:cubicBezTo>
                    <a:pt x="4886443" y="83097"/>
                    <a:pt x="4934201" y="69021"/>
                    <a:pt x="4848658" y="85060"/>
                  </a:cubicBezTo>
                  <a:cubicBezTo>
                    <a:pt x="4813134" y="91721"/>
                    <a:pt x="4778034" y="100688"/>
                    <a:pt x="4742333" y="106325"/>
                  </a:cubicBezTo>
                  <a:cubicBezTo>
                    <a:pt x="4644591" y="121758"/>
                    <a:pt x="4511517" y="123392"/>
                    <a:pt x="4423356" y="127590"/>
                  </a:cubicBezTo>
                  <a:cubicBezTo>
                    <a:pt x="4409179" y="131134"/>
                    <a:pt x="4394877" y="134209"/>
                    <a:pt x="4380826" y="138223"/>
                  </a:cubicBezTo>
                  <a:cubicBezTo>
                    <a:pt x="4318685" y="155977"/>
                    <a:pt x="4381157" y="142875"/>
                    <a:pt x="4306398" y="159488"/>
                  </a:cubicBezTo>
                  <a:cubicBezTo>
                    <a:pt x="4288756" y="163408"/>
                    <a:pt x="4270767" y="165737"/>
                    <a:pt x="4253235" y="170120"/>
                  </a:cubicBezTo>
                  <a:cubicBezTo>
                    <a:pt x="4242362" y="172838"/>
                    <a:pt x="4232476" y="179515"/>
                    <a:pt x="4221337" y="180753"/>
                  </a:cubicBezTo>
                  <a:cubicBezTo>
                    <a:pt x="4168382" y="186637"/>
                    <a:pt x="4115012" y="187842"/>
                    <a:pt x="4061849" y="191386"/>
                  </a:cubicBezTo>
                  <a:cubicBezTo>
                    <a:pt x="3990042" y="215320"/>
                    <a:pt x="4078432" y="187701"/>
                    <a:pt x="3966156" y="212651"/>
                  </a:cubicBezTo>
                  <a:cubicBezTo>
                    <a:pt x="3955215" y="215082"/>
                    <a:pt x="3945035" y="220204"/>
                    <a:pt x="3934258" y="223283"/>
                  </a:cubicBezTo>
                  <a:cubicBezTo>
                    <a:pt x="3889839" y="235974"/>
                    <a:pt x="3878075" y="236191"/>
                    <a:pt x="3827933" y="244548"/>
                  </a:cubicBezTo>
                  <a:cubicBezTo>
                    <a:pt x="3765854" y="265242"/>
                    <a:pt x="3825805" y="247100"/>
                    <a:pt x="3732240" y="265813"/>
                  </a:cubicBezTo>
                  <a:cubicBezTo>
                    <a:pt x="3717910" y="268679"/>
                    <a:pt x="3703760" y="272431"/>
                    <a:pt x="3689709" y="276446"/>
                  </a:cubicBezTo>
                  <a:cubicBezTo>
                    <a:pt x="3678933" y="279525"/>
                    <a:pt x="3668889" y="285375"/>
                    <a:pt x="3657812" y="287079"/>
                  </a:cubicBezTo>
                  <a:cubicBezTo>
                    <a:pt x="3572627" y="300184"/>
                    <a:pt x="3404222" y="305075"/>
                    <a:pt x="3338835" y="308344"/>
                  </a:cubicBezTo>
                  <a:cubicBezTo>
                    <a:pt x="3247932" y="338645"/>
                    <a:pt x="3297282" y="332389"/>
                    <a:pt x="3189979" y="318976"/>
                  </a:cubicBezTo>
                  <a:cubicBezTo>
                    <a:pt x="3168714" y="311888"/>
                    <a:pt x="3148164" y="302107"/>
                    <a:pt x="3126184" y="297711"/>
                  </a:cubicBezTo>
                  <a:cubicBezTo>
                    <a:pt x="3051881" y="282851"/>
                    <a:pt x="3090847" y="290050"/>
                    <a:pt x="3009226" y="276446"/>
                  </a:cubicBezTo>
                  <a:cubicBezTo>
                    <a:pt x="2867458" y="279990"/>
                    <a:pt x="2725582" y="280490"/>
                    <a:pt x="2583923" y="287079"/>
                  </a:cubicBezTo>
                  <a:cubicBezTo>
                    <a:pt x="2331237" y="298832"/>
                    <a:pt x="2550253" y="285307"/>
                    <a:pt x="2530760" y="287079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498265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388620"/>
            <a:ext cx="10149840" cy="1143000"/>
          </a:xfrm>
        </p:spPr>
        <p:txBody>
          <a:bodyPr/>
          <a:lstStyle/>
          <a:p>
            <a:pPr algn="ctr"/>
            <a:r>
              <a:rPr lang="en-US" altLang="en-US" sz="4800" dirty="0">
                <a:solidFill>
                  <a:schemeClr val="tx1"/>
                </a:solidFill>
              </a:rPr>
              <a:t>Summary 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92888" y="1653049"/>
            <a:ext cx="11499112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</a:defRPr>
            </a:lvl9pPr>
          </a:lstStyle>
          <a:p>
            <a:pPr>
              <a:buClrTx/>
            </a:pPr>
            <a:r>
              <a:rPr lang="en-US" altLang="en-US" sz="4000" kern="0" dirty="0" smtClean="0">
                <a:effectLst/>
              </a:rPr>
              <a:t> Elevated </a:t>
            </a:r>
            <a:r>
              <a:rPr lang="en-US" altLang="en-US" sz="4000" kern="0" dirty="0">
                <a:effectLst/>
              </a:rPr>
              <a:t>blood pressure, present in 1.4 billion persons, is the leading preventable cause of mortality</a:t>
            </a:r>
          </a:p>
          <a:p>
            <a:pPr>
              <a:buClrTx/>
            </a:pPr>
            <a:r>
              <a:rPr lang="en-US" altLang="en-US" sz="4000" kern="0" dirty="0" smtClean="0">
                <a:effectLst/>
              </a:rPr>
              <a:t> Salt </a:t>
            </a:r>
            <a:r>
              <a:rPr lang="en-US" altLang="en-US" sz="4000" kern="0" dirty="0">
                <a:effectLst/>
              </a:rPr>
              <a:t>reduction lowers blood pressure and should prevent heart disease and stroke</a:t>
            </a:r>
          </a:p>
          <a:p>
            <a:pPr>
              <a:buClrTx/>
            </a:pPr>
            <a:r>
              <a:rPr lang="en-US" altLang="en-US" sz="4000" kern="0" dirty="0" smtClean="0">
                <a:effectLst/>
              </a:rPr>
              <a:t> No </a:t>
            </a:r>
            <a:r>
              <a:rPr lang="en-US" altLang="en-US" sz="4000" kern="0" dirty="0">
                <a:effectLst/>
              </a:rPr>
              <a:t>credible evidence of harm from salt reduction</a:t>
            </a:r>
            <a:endParaRPr lang="en-US" altLang="en-US" sz="3600" kern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3604909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249680" y="3435637"/>
            <a:ext cx="1014984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sz="6600" b="0" i="1" dirty="0">
                <a:solidFill>
                  <a:schemeClr val="tx1"/>
                </a:solidFill>
              </a:rPr>
              <a:t>Salt Reduction </a:t>
            </a:r>
            <a:r>
              <a:rPr lang="en-US" altLang="en-US" sz="6600" b="0" i="1" dirty="0" smtClean="0">
                <a:solidFill>
                  <a:schemeClr val="tx1"/>
                </a:solidFill>
              </a:rPr>
              <a:t>Will </a:t>
            </a:r>
            <a:r>
              <a:rPr lang="en-US" altLang="en-US" sz="6600" b="0" i="1" dirty="0">
                <a:solidFill>
                  <a:schemeClr val="tx1"/>
                </a:solidFill>
              </a:rPr>
              <a:t>Benefit Virtually Everyone 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097280" y="1538995"/>
            <a:ext cx="1014984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en-US" sz="7200" b="1" dirty="0">
                <a:latin typeface="Calibri "/>
              </a:rPr>
              <a:t>Bottom Line </a:t>
            </a:r>
          </a:p>
        </p:txBody>
      </p:sp>
    </p:spTree>
    <p:extLst>
      <p:ext uri="{BB962C8B-B14F-4D97-AF65-F5344CB8AC3E}">
        <p14:creationId xmlns:p14="http://schemas.microsoft.com/office/powerpoint/2010/main" val="33803057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04156" y="2755557"/>
            <a:ext cx="9183687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sz="7200" b="1" dirty="0">
                <a:solidFill>
                  <a:schemeClr val="tx1"/>
                </a:solidFill>
                <a:latin typeface="+mn-lt"/>
              </a:rPr>
              <a:t>Thank you for Listening !!</a:t>
            </a:r>
            <a:br>
              <a:rPr lang="en-US" altLang="en-US" sz="7200" b="1" dirty="0">
                <a:solidFill>
                  <a:schemeClr val="tx1"/>
                </a:solidFill>
                <a:latin typeface="+mn-lt"/>
              </a:rPr>
            </a:br>
            <a:r>
              <a:rPr lang="en-US" altLang="en-US" sz="7200" b="1" dirty="0">
                <a:solidFill>
                  <a:schemeClr val="tx1"/>
                </a:solidFill>
                <a:latin typeface="+mn-lt"/>
              </a:rPr>
              <a:t>Questions ??</a:t>
            </a:r>
          </a:p>
        </p:txBody>
      </p:sp>
    </p:spTree>
    <p:extLst>
      <p:ext uri="{BB962C8B-B14F-4D97-AF65-F5344CB8AC3E}">
        <p14:creationId xmlns:p14="http://schemas.microsoft.com/office/powerpoint/2010/main" val="2521304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8-06-22 at 4.33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03" y="1418876"/>
            <a:ext cx="7499937" cy="5173653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CVD is the Leading Cause of Death, Worldwide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7995469" y="1730249"/>
            <a:ext cx="3960404" cy="4669993"/>
          </a:xfrm>
        </p:spPr>
        <p:txBody>
          <a:bodyPr>
            <a:normAutofit/>
          </a:bodyPr>
          <a:lstStyle/>
          <a:p>
            <a:r>
              <a:rPr lang="en-US" sz="2400" dirty="0"/>
              <a:t>CVD is the most common cause of death &gt;40 years old</a:t>
            </a:r>
          </a:p>
          <a:p>
            <a:r>
              <a:rPr lang="en-US" sz="2400" dirty="0"/>
              <a:t>United Nations: 25% reduction in CVD deaths by 2025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95469" y="6400243"/>
            <a:ext cx="3960404" cy="384717"/>
          </a:xfrm>
          <a:prstGeom prst="rect">
            <a:avLst/>
          </a:prstGeom>
          <a:noFill/>
        </p:spPr>
        <p:txBody>
          <a:bodyPr wrap="square" lIns="76197" tIns="38098" rIns="76197" bIns="38098" rtlCol="0">
            <a:spAutoFit/>
          </a:bodyPr>
          <a:lstStyle/>
          <a:p>
            <a:pPr defTabSz="54421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prstClr val="black"/>
                </a:solidFill>
                <a:latin typeface="Arial"/>
                <a:cs typeface="Arial"/>
              </a:rPr>
              <a:t>Global and Regional Patterns in Cardiovascular Mortality from 1990 to 2013, Roth 2018</a:t>
            </a:r>
          </a:p>
        </p:txBody>
      </p:sp>
    </p:spTree>
    <p:extLst>
      <p:ext uri="{BB962C8B-B14F-4D97-AF65-F5344CB8AC3E}">
        <p14:creationId xmlns:p14="http://schemas.microsoft.com/office/powerpoint/2010/main" val="329901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572876" y="1"/>
            <a:ext cx="11619125" cy="1084521"/>
          </a:xfrm>
          <a:prstGeom prst="rect">
            <a:avLst/>
          </a:prstGeom>
        </p:spPr>
        <p:txBody>
          <a:bodyPr vert="horz" lIns="0" tIns="45719" rIns="91438" bIns="45719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0" y="5676900"/>
            <a:ext cx="12192000" cy="1181100"/>
          </a:xfrm>
          <a:prstGeom prst="rect">
            <a:avLst/>
          </a:prstGeom>
          <a:solidFill>
            <a:srgbClr val="F37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Resolve logo large.jpg"/>
          <p:cNvPicPr>
            <a:picLocks noChangeAspect="1"/>
          </p:cNvPicPr>
          <p:nvPr/>
        </p:nvPicPr>
        <p:blipFill rotWithShape="1">
          <a:blip r:embed="rId3"/>
          <a:srcRect b="13725"/>
          <a:stretch/>
        </p:blipFill>
        <p:spPr>
          <a:xfrm>
            <a:off x="3814226" y="1091765"/>
            <a:ext cx="4751522" cy="20881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63" y="4267200"/>
            <a:ext cx="4952874" cy="85828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1798300" y="0"/>
            <a:ext cx="393700" cy="139700"/>
          </a:xfrm>
          <a:prstGeom prst="rect">
            <a:avLst/>
          </a:prstGeom>
          <a:solidFill>
            <a:srgbClr val="EE604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11696700" cy="139700"/>
          </a:xfrm>
          <a:prstGeom prst="rect">
            <a:avLst/>
          </a:prstGeom>
          <a:solidFill>
            <a:srgbClr val="2020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150" y="6026150"/>
            <a:ext cx="82677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1899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2743200"/>
            <a:ext cx="7315200" cy="1143000"/>
          </a:xfrm>
        </p:spPr>
        <p:txBody>
          <a:bodyPr>
            <a:normAutofit/>
          </a:bodyPr>
          <a:lstStyle/>
          <a:p>
            <a:pPr algn="ctr"/>
            <a:r>
              <a:rPr lang="en-US" altLang="en-US" sz="7200" dirty="0">
                <a:solidFill>
                  <a:schemeClr val="tx1"/>
                </a:solidFill>
              </a:rPr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2725338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/>
          <a:lstStyle/>
          <a:p>
            <a:pPr algn="ctr"/>
            <a:r>
              <a:rPr lang="en-US" sz="3000" b="0" i="1" dirty="0">
                <a:solidFill>
                  <a:schemeClr val="tx1"/>
                </a:solidFill>
                <a:latin typeface="Arial" charset="0"/>
              </a:rPr>
              <a:t>High</a:t>
            </a:r>
            <a:r>
              <a:rPr lang="en-US" sz="3000" b="0" i="1" dirty="0">
                <a:solidFill>
                  <a:schemeClr val="tx1"/>
                </a:solidFill>
                <a:latin typeface="Arial" charset="0"/>
                <a:cs typeface="ＭＳ Ｐゴシック" charset="0"/>
              </a:rPr>
              <a:t> BP is Leading Cause of Preventable Deaths in </a:t>
            </a:r>
            <a:r>
              <a:rPr lang="en-US" sz="3000" b="0" i="1" u="sng" dirty="0">
                <a:solidFill>
                  <a:schemeClr val="tx1"/>
                </a:solidFill>
                <a:latin typeface="Arial" charset="0"/>
                <a:cs typeface="ＭＳ Ｐゴシック" charset="0"/>
              </a:rPr>
              <a:t>Low-Middle</a:t>
            </a:r>
            <a:r>
              <a:rPr lang="en-US" sz="3000" b="0" i="1" dirty="0">
                <a:solidFill>
                  <a:schemeClr val="tx1"/>
                </a:solidFill>
                <a:latin typeface="Arial" charset="0"/>
                <a:cs typeface="ＭＳ Ｐゴシック" charset="0"/>
              </a:rPr>
              <a:t> and </a:t>
            </a:r>
            <a:r>
              <a:rPr lang="en-US" sz="3000" b="0" i="1" u="sng" dirty="0">
                <a:solidFill>
                  <a:schemeClr val="tx1"/>
                </a:solidFill>
                <a:latin typeface="Arial" charset="0"/>
                <a:cs typeface="ＭＳ Ｐゴシック" charset="0"/>
              </a:rPr>
              <a:t>High</a:t>
            </a:r>
            <a:r>
              <a:rPr lang="en-US" sz="3000" b="0" i="1" dirty="0">
                <a:solidFill>
                  <a:schemeClr val="tx1"/>
                </a:solidFill>
                <a:latin typeface="Arial" charset="0"/>
                <a:cs typeface="ＭＳ Ｐゴシック" charset="0"/>
              </a:rPr>
              <a:t> Income Countries</a:t>
            </a:r>
          </a:p>
        </p:txBody>
      </p:sp>
      <p:graphicFrame>
        <p:nvGraphicFramePr>
          <p:cNvPr id="2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6102942"/>
              </p:ext>
            </p:extLst>
          </p:nvPr>
        </p:nvGraphicFramePr>
        <p:xfrm>
          <a:off x="528320" y="1117599"/>
          <a:ext cx="10495280" cy="53705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7891" name="TextBox 4"/>
          <p:cNvSpPr txBox="1">
            <a:spLocks noChangeArrowheads="1"/>
          </p:cNvSpPr>
          <p:nvPr/>
        </p:nvSpPr>
        <p:spPr bwMode="auto">
          <a:xfrm>
            <a:off x="1524000" y="6488113"/>
            <a:ext cx="89154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illSans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Gill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Gill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Gill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Gill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illSans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Sans" charset="0"/>
                <a:ea typeface="ＭＳ Ｐゴシック" charset="0"/>
                <a:cs typeface="+mn-cs"/>
              </a:rPr>
              <a:t>Source: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Sans" charset="0"/>
                <a:ea typeface="ＭＳ Ｐゴシック" charset="0"/>
                <a:cs typeface="+mn-cs"/>
                <a:hlinkClick r:id="rId3"/>
              </a:rPr>
              <a:t>http://ghdx.healthdata.org/gbd-results-tool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Sans" charset="0"/>
                <a:ea typeface="ＭＳ Ｐゴシック" charset="0"/>
                <a:cs typeface="+mn-cs"/>
              </a:rPr>
              <a:t>, 2018</a:t>
            </a:r>
          </a:p>
        </p:txBody>
      </p:sp>
    </p:spTree>
    <p:extLst>
      <p:ext uri="{BB962C8B-B14F-4D97-AF65-F5344CB8AC3E}">
        <p14:creationId xmlns:p14="http://schemas.microsoft.com/office/powerpoint/2010/main" val="29848047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340" y="387570"/>
            <a:ext cx="9227820" cy="86360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Calibri"/>
                <a:cs typeface="Calibri"/>
              </a:rPr>
              <a:t>Most People With Hypertension Do Not Have Their Blood Pressure </a:t>
            </a:r>
            <a:r>
              <a:rPr lang="en-US" sz="3583" b="1" dirty="0">
                <a:solidFill>
                  <a:schemeClr val="tx1"/>
                </a:solidFill>
                <a:latin typeface="Calibri"/>
                <a:cs typeface="Calibri"/>
              </a:rPr>
              <a:t>Under</a:t>
            </a:r>
            <a:r>
              <a:rPr lang="en-US" sz="3600" b="1" dirty="0">
                <a:solidFill>
                  <a:schemeClr val="tx1"/>
                </a:solidFill>
                <a:latin typeface="Calibri"/>
                <a:cs typeface="Calibri"/>
              </a:rPr>
              <a:t> Control</a:t>
            </a:r>
          </a:p>
        </p:txBody>
      </p:sp>
      <p:graphicFrame>
        <p:nvGraphicFramePr>
          <p:cNvPr id="4" name="Content Placeholder 5"/>
          <p:cNvGraphicFramePr>
            <a:graphicFrameLocks/>
          </p:cNvGraphicFramePr>
          <p:nvPr>
            <p:extLst/>
          </p:nvPr>
        </p:nvGraphicFramePr>
        <p:xfrm>
          <a:off x="725248" y="1467490"/>
          <a:ext cx="10414000" cy="44018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81201" y="1447433"/>
            <a:ext cx="113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442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1.4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76700" y="2980180"/>
            <a:ext cx="111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442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734M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84901" y="3585886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442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489M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93100" y="4258515"/>
            <a:ext cx="113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442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192M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16200000" flipH="1">
            <a:off x="2838450" y="2241550"/>
            <a:ext cx="1498602" cy="952503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205188" y="3468752"/>
            <a:ext cx="1005112" cy="557148"/>
          </a:xfrm>
          <a:prstGeom prst="straightConnector1">
            <a:avLst/>
          </a:prstGeom>
          <a:ln w="76200">
            <a:solidFill>
              <a:srgbClr val="CF5748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345748" y="4033266"/>
            <a:ext cx="934652" cy="640335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148271" y="4572105"/>
            <a:ext cx="99097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5442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&lt;14%</a:t>
            </a:r>
          </a:p>
        </p:txBody>
      </p:sp>
      <p:sp>
        <p:nvSpPr>
          <p:cNvPr id="14" name="Right Brace 13"/>
          <p:cNvSpPr/>
          <p:nvPr/>
        </p:nvSpPr>
        <p:spPr>
          <a:xfrm>
            <a:off x="9758976" y="4635501"/>
            <a:ext cx="324824" cy="444499"/>
          </a:xfrm>
          <a:prstGeom prst="rightBrace">
            <a:avLst/>
          </a:prstGeom>
          <a:ln w="50800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5442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45400" y="1969353"/>
            <a:ext cx="3949700" cy="1255728"/>
          </a:xfrm>
          <a:prstGeom prst="rect">
            <a:avLst/>
          </a:prstGeom>
          <a:noFill/>
          <a:ln w="25400">
            <a:solidFill>
              <a:srgbClr val="EE6048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54423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EE6048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Less than 1 in 7 with hypertension worldwide have it under control</a:t>
            </a:r>
          </a:p>
        </p:txBody>
      </p:sp>
      <p:sp>
        <p:nvSpPr>
          <p:cNvPr id="16" name="Text Box 207"/>
          <p:cNvSpPr txBox="1">
            <a:spLocks noChangeArrowheads="1"/>
          </p:cNvSpPr>
          <p:nvPr/>
        </p:nvSpPr>
        <p:spPr bwMode="auto">
          <a:xfrm>
            <a:off x="571500" y="6016000"/>
            <a:ext cx="1098395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marL="0" marR="0" lvl="0" indent="0" algn="l" defTabSz="5442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Mills KT et al. Circulation. 2016 Aug 9;134(6):441-450.</a:t>
            </a:r>
          </a:p>
        </p:txBody>
      </p:sp>
    </p:spTree>
    <p:extLst>
      <p:ext uri="{BB962C8B-B14F-4D97-AF65-F5344CB8AC3E}">
        <p14:creationId xmlns:p14="http://schemas.microsoft.com/office/powerpoint/2010/main" val="29998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3" name="Content Placeholder 3" descr="Screen Shot 2014-05-14 at 3.27.24 AM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" r="-281" b="3751"/>
          <a:stretch>
            <a:fillRect/>
          </a:stretch>
        </p:blipFill>
        <p:spPr>
          <a:xfrm>
            <a:off x="1749275" y="176861"/>
            <a:ext cx="8693449" cy="6504278"/>
          </a:xfrm>
        </p:spPr>
      </p:pic>
    </p:spTree>
    <p:extLst>
      <p:ext uri="{BB962C8B-B14F-4D97-AF65-F5344CB8AC3E}">
        <p14:creationId xmlns:p14="http://schemas.microsoft.com/office/powerpoint/2010/main" val="1465317940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 noChangeArrowheads="1"/>
          </p:cNvSpPr>
          <p:nvPr>
            <p:ph type="title"/>
          </p:nvPr>
        </p:nvSpPr>
        <p:spPr>
          <a:xfrm>
            <a:off x="1828800" y="253180"/>
            <a:ext cx="8534400" cy="1143000"/>
          </a:xfrm>
        </p:spPr>
        <p:txBody>
          <a:bodyPr/>
          <a:lstStyle/>
          <a:p>
            <a:pPr algn="ctr"/>
            <a:r>
              <a:rPr lang="en-US" altLang="en-US" dirty="0">
                <a:solidFill>
                  <a:schemeClr val="tx1"/>
                </a:solidFill>
              </a:rPr>
              <a:t>Sodium Reduction Lowers CVD Risk: Meta-Analysis of Trials</a:t>
            </a:r>
          </a:p>
        </p:txBody>
      </p:sp>
      <p:pic>
        <p:nvPicPr>
          <p:cNvPr id="604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639" y="2209800"/>
            <a:ext cx="6613525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0" name="Text Box 4"/>
          <p:cNvSpPr txBox="1">
            <a:spLocks noChangeArrowheads="1"/>
          </p:cNvSpPr>
          <p:nvPr/>
        </p:nvSpPr>
        <p:spPr bwMode="auto">
          <a:xfrm>
            <a:off x="1828800" y="6317226"/>
            <a:ext cx="8458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Sans" charset="0"/>
                <a:ea typeface="MS PGothic" panose="020B0600070205080204" pitchFamily="34" charset="-128"/>
                <a:cs typeface="+mn-cs"/>
              </a:rPr>
              <a:t>He FJ, MacGregor GA. </a:t>
            </a:r>
            <a:r>
              <a:rPr kumimoji="0" lang="en-US" altLang="en-US" sz="14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Sans" charset="0"/>
                <a:ea typeface="MS PGothic" panose="020B0600070205080204" pitchFamily="34" charset="-128"/>
                <a:cs typeface="+mn-cs"/>
              </a:rPr>
              <a:t>Lancet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Sans" charset="0"/>
                <a:ea typeface="MS PGothic" panose="020B0600070205080204" pitchFamily="34" charset="-128"/>
                <a:cs typeface="+mn-cs"/>
              </a:rPr>
              <a:t>. 2011;378:380–382</a:t>
            </a: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0421" name="TextBox 3"/>
          <p:cNvSpPr txBox="1">
            <a:spLocks noChangeArrowheads="1"/>
          </p:cNvSpPr>
          <p:nvPr/>
        </p:nvSpPr>
        <p:spPr bwMode="auto">
          <a:xfrm>
            <a:off x="1676400" y="2209801"/>
            <a:ext cx="1900238" cy="3186113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Sans" charset="0"/>
                <a:ea typeface="MS PGothic" panose="020B0600070205080204" pitchFamily="34" charset="-128"/>
                <a:cs typeface="+mn-cs"/>
              </a:rPr>
              <a:t>            </a:t>
            </a:r>
            <a:r>
              <a:rPr kumimoji="0" lang="en-US" altLang="en-US" sz="14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Events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	 Na/</a:t>
            </a:r>
            <a:r>
              <a:rPr kumimoji="0" lang="en-US" altLang="en-US" sz="1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Cntl</a:t>
            </a: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Trial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TOHP I	17 / 32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TOHP II	71 / 80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Morgan	6 / 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TONE	36 / 46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MS PGothic" panose="020B0600070205080204" pitchFamily="34" charset="-128"/>
                <a:cs typeface="+mn-cs"/>
              </a:rPr>
              <a:t>Total	130 / 163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illSans" charset="0"/>
              <a:ea typeface="MS PGothic" panose="020B0600070205080204" pitchFamily="34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5615342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1981200" y="180976"/>
            <a:ext cx="8229600" cy="1139825"/>
          </a:xfrm>
        </p:spPr>
        <p:txBody>
          <a:bodyPr/>
          <a:lstStyle/>
          <a:p>
            <a:pPr algn="ctr"/>
            <a:r>
              <a:rPr lang="en-US" altLang="en-US" sz="2800" b="1" dirty="0">
                <a:solidFill>
                  <a:schemeClr val="tx1"/>
                </a:solidFill>
              </a:rPr>
              <a:t>Paradoxical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7419" y="1536608"/>
            <a:ext cx="10776155" cy="4530725"/>
          </a:xfrm>
        </p:spPr>
        <p:txBody>
          <a:bodyPr/>
          <a:lstStyle/>
          <a:p>
            <a:pPr>
              <a:defRPr/>
            </a:pPr>
            <a:r>
              <a:rPr lang="en-US" sz="2400" dirty="0"/>
              <a:t>Example: an inverse, u-shaped, or j-shaped relationship when a direct relationship is expected</a:t>
            </a:r>
          </a:p>
          <a:p>
            <a:pPr>
              <a:defRPr/>
            </a:pPr>
            <a:r>
              <a:rPr lang="en-US" sz="2400" dirty="0"/>
              <a:t>Common in medical literature</a:t>
            </a:r>
          </a:p>
          <a:p>
            <a:pPr>
              <a:defRPr/>
            </a:pPr>
            <a:r>
              <a:rPr lang="en-US" sz="2400" dirty="0"/>
              <a:t>Methodological issues likely responsible for many of these relationships:</a:t>
            </a:r>
          </a:p>
          <a:p>
            <a:pPr lvl="1">
              <a:defRPr/>
            </a:pPr>
            <a:r>
              <a:rPr lang="en-US" dirty="0"/>
              <a:t>Reverse causality</a:t>
            </a:r>
          </a:p>
          <a:p>
            <a:pPr lvl="1">
              <a:defRPr/>
            </a:pPr>
            <a:r>
              <a:rPr lang="en-US" dirty="0"/>
              <a:t>Measurement errors</a:t>
            </a:r>
          </a:p>
          <a:p>
            <a:pPr lvl="1">
              <a:defRPr/>
            </a:pPr>
            <a:r>
              <a:rPr lang="en-US" dirty="0"/>
              <a:t>Selection biases</a:t>
            </a:r>
          </a:p>
          <a:p>
            <a:pPr>
              <a:defRPr/>
            </a:pPr>
            <a:r>
              <a:rPr lang="en-US" sz="2400" dirty="0"/>
              <a:t>Critical issue: is the paradoxical relationship causal?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6974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304800"/>
            <a:ext cx="8763000" cy="1143000"/>
          </a:xfrm>
        </p:spPr>
        <p:txBody>
          <a:bodyPr>
            <a:normAutofit/>
          </a:bodyPr>
          <a:lstStyle/>
          <a:p>
            <a:pPr algn="ctr"/>
            <a:r>
              <a:rPr lang="en-US" altLang="en-US" sz="2800" dirty="0">
                <a:solidFill>
                  <a:schemeClr val="tx1"/>
                </a:solidFill>
              </a:rPr>
              <a:t>Options to Estimate Usual Sodium Intake of </a:t>
            </a:r>
            <a:r>
              <a:rPr lang="en-US" altLang="en-US" sz="2800" u="sng" dirty="0">
                <a:solidFill>
                  <a:schemeClr val="tx1"/>
                </a:solidFill>
              </a:rPr>
              <a:t>Individuals</a:t>
            </a:r>
            <a:endParaRPr lang="en-US" altLang="en-US" sz="2800" dirty="0">
              <a:solidFill>
                <a:schemeClr val="tx1"/>
              </a:solidFill>
            </a:endParaRPr>
          </a:p>
        </p:txBody>
      </p:sp>
      <p:sp>
        <p:nvSpPr>
          <p:cNvPr id="71683" name="Rectangle 3">
            <a:extLst/>
          </p:cNvPr>
          <p:cNvSpPr>
            <a:spLocks noGrp="1" noChangeArrowheads="1"/>
          </p:cNvSpPr>
          <p:nvPr>
            <p:ph idx="1"/>
          </p:nvPr>
        </p:nvSpPr>
        <p:spPr>
          <a:xfrm>
            <a:off x="1676400" y="1644855"/>
            <a:ext cx="8839200" cy="4114800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altLang="en-US" sz="2400" i="1" u="sng" dirty="0">
                <a:cs typeface="ＭＳ Ｐゴシック" charset="0"/>
              </a:rPr>
              <a:t>Optimal</a:t>
            </a:r>
          </a:p>
          <a:p>
            <a:pPr marL="0" indent="0">
              <a:buFont typeface="Wingdings" panose="05000000000000000000" pitchFamily="2" charset="2"/>
              <a:buChar char="§"/>
              <a:defRPr/>
            </a:pPr>
            <a:r>
              <a:rPr lang="en-US" altLang="en-US" sz="2400" u="sng" dirty="0">
                <a:cs typeface="ＭＳ Ｐゴシック" charset="0"/>
              </a:rPr>
              <a:t>Multiple</a:t>
            </a:r>
            <a:r>
              <a:rPr lang="en-US" altLang="en-US" sz="2400" dirty="0">
                <a:cs typeface="ＭＳ Ｐゴシック" charset="0"/>
              </a:rPr>
              <a:t>, </a:t>
            </a:r>
            <a:r>
              <a:rPr lang="en-US" altLang="en-US" sz="2400" i="1" u="sng" dirty="0">
                <a:cs typeface="ＭＳ Ｐゴシック" charset="0"/>
              </a:rPr>
              <a:t>high quality</a:t>
            </a:r>
            <a:r>
              <a:rPr lang="en-US" altLang="en-US" sz="2400" dirty="0">
                <a:cs typeface="ＭＳ Ｐゴシック" charset="0"/>
              </a:rPr>
              <a:t> 24 hour urine collections</a:t>
            </a:r>
          </a:p>
          <a:p>
            <a:pPr marL="0" indent="0">
              <a:buFont typeface="Wingdings" panose="05000000000000000000" pitchFamily="2" charset="2"/>
              <a:buChar char="§"/>
              <a:defRPr/>
            </a:pPr>
            <a:endParaRPr lang="en-US" altLang="en-US" sz="2400" dirty="0">
              <a:cs typeface="ＭＳ Ｐゴシック" charset="0"/>
            </a:endParaRPr>
          </a:p>
          <a:p>
            <a:pPr marL="0" indent="0">
              <a:buNone/>
              <a:defRPr/>
            </a:pPr>
            <a:r>
              <a:rPr lang="en-US" altLang="en-US" sz="2400" i="1" u="sng" dirty="0">
                <a:cs typeface="ＭＳ Ｐゴシック" charset="0"/>
              </a:rPr>
              <a:t>Suboptimal</a:t>
            </a:r>
          </a:p>
          <a:p>
            <a:pPr marL="0" indent="0">
              <a:buFont typeface="Wingdings" panose="05000000000000000000" pitchFamily="2" charset="2"/>
              <a:buChar char="§"/>
              <a:defRPr/>
            </a:pPr>
            <a:r>
              <a:rPr lang="en-US" altLang="en-US" sz="2400" dirty="0">
                <a:cs typeface="ＭＳ Ｐゴシック" charset="0"/>
              </a:rPr>
              <a:t>Single* or poor quality 24 hour urine collection</a:t>
            </a:r>
          </a:p>
          <a:p>
            <a:pPr marL="0" indent="0">
              <a:buFont typeface="Wingdings" panose="05000000000000000000" pitchFamily="2" charset="2"/>
              <a:buChar char="§"/>
              <a:defRPr/>
            </a:pPr>
            <a:r>
              <a:rPr lang="en-US" altLang="en-US" sz="2400" dirty="0">
                <a:cs typeface="ＭＳ Ｐゴシック" charset="0"/>
              </a:rPr>
              <a:t>Spot, overnight or timed urine</a:t>
            </a:r>
          </a:p>
          <a:p>
            <a:pPr marL="0" indent="0">
              <a:buFont typeface="Wingdings" panose="05000000000000000000" pitchFamily="2" charset="2"/>
              <a:buChar char="§"/>
              <a:defRPr/>
            </a:pPr>
            <a:r>
              <a:rPr lang="en-US" altLang="en-US" sz="2400" dirty="0">
                <a:cs typeface="ＭＳ Ｐゴシック" charset="0"/>
              </a:rPr>
              <a:t>24 hour dietary recall</a:t>
            </a:r>
          </a:p>
          <a:p>
            <a:pPr marL="0" indent="0">
              <a:buFont typeface="Wingdings" panose="05000000000000000000" pitchFamily="2" charset="2"/>
              <a:buChar char="§"/>
              <a:defRPr/>
            </a:pPr>
            <a:r>
              <a:rPr lang="en-US" altLang="en-US" sz="2400" dirty="0">
                <a:cs typeface="ＭＳ Ｐゴシック" charset="0"/>
              </a:rPr>
              <a:t>Food frequency questionnaire</a:t>
            </a:r>
          </a:p>
        </p:txBody>
      </p:sp>
      <p:sp>
        <p:nvSpPr>
          <p:cNvPr id="61444" name="TextBox 1"/>
          <p:cNvSpPr txBox="1">
            <a:spLocks noChangeArrowheads="1"/>
          </p:cNvSpPr>
          <p:nvPr/>
        </p:nvSpPr>
        <p:spPr bwMode="auto">
          <a:xfrm>
            <a:off x="1657350" y="6248401"/>
            <a:ext cx="81534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Calibri  "/>
              </a:rPr>
              <a:t>*Single 24 hour urine is fine for estimating group average </a:t>
            </a:r>
          </a:p>
        </p:txBody>
      </p:sp>
    </p:spTree>
    <p:extLst>
      <p:ext uri="{BB962C8B-B14F-4D97-AF65-F5344CB8AC3E}">
        <p14:creationId xmlns:p14="http://schemas.microsoft.com/office/powerpoint/2010/main" val="3987244958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1651104" y="152400"/>
            <a:ext cx="8721725" cy="1104900"/>
          </a:xfrm>
        </p:spPr>
        <p:txBody>
          <a:bodyPr>
            <a:normAutofit/>
          </a:bodyPr>
          <a:lstStyle/>
          <a:p>
            <a:pPr algn="ctr"/>
            <a:r>
              <a:rPr lang="en-US" altLang="en-US" sz="2800" b="1" dirty="0">
                <a:solidFill>
                  <a:schemeClr val="tx1"/>
                </a:solidFill>
              </a:rPr>
              <a:t>Effects of Sodium Intake on CVD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>
          <a:xfrm>
            <a:off x="1582738" y="1371600"/>
            <a:ext cx="9675812" cy="3962400"/>
          </a:xfrm>
        </p:spPr>
        <p:txBody>
          <a:bodyPr/>
          <a:lstStyle/>
          <a:p>
            <a:r>
              <a:rPr lang="en-US" altLang="en-US" u="sng" dirty="0">
                <a:effectLst/>
              </a:rPr>
              <a:t>Expected</a:t>
            </a:r>
            <a:r>
              <a:rPr lang="en-US" altLang="en-US" dirty="0">
                <a:effectLst/>
              </a:rPr>
              <a:t> relationship: Direct, progressive</a:t>
            </a:r>
          </a:p>
          <a:p>
            <a:pPr lvl="1"/>
            <a:r>
              <a:rPr lang="en-US" altLang="en-US" dirty="0">
                <a:effectLst/>
              </a:rPr>
              <a:t>Substantial indirect evidence</a:t>
            </a:r>
          </a:p>
          <a:p>
            <a:pPr lvl="2"/>
            <a:r>
              <a:rPr lang="en-US" altLang="en-US" dirty="0">
                <a:effectLst/>
              </a:rPr>
              <a:t>Increased sodium intake </a:t>
            </a:r>
            <a:r>
              <a:rPr lang="en-US" altLang="en-US" dirty="0">
                <a:effectLst/>
                <a:sym typeface="Wingdings" panose="05000000000000000000" pitchFamily="2" charset="2"/>
              </a:rPr>
              <a:t> Increased BP</a:t>
            </a:r>
            <a:endParaRPr lang="en-US" altLang="en-US" dirty="0">
              <a:effectLst/>
            </a:endParaRPr>
          </a:p>
          <a:p>
            <a:pPr lvl="2"/>
            <a:r>
              <a:rPr lang="en-US" altLang="en-US" dirty="0">
                <a:effectLst/>
              </a:rPr>
              <a:t>Increased BP </a:t>
            </a:r>
            <a:r>
              <a:rPr lang="en-US" altLang="en-US" dirty="0">
                <a:effectLst/>
                <a:sym typeface="Wingdings" panose="05000000000000000000" pitchFamily="2" charset="2"/>
              </a:rPr>
              <a:t> CVD and Stroke</a:t>
            </a:r>
          </a:p>
          <a:p>
            <a:pPr lvl="1"/>
            <a:r>
              <a:rPr lang="en-US" altLang="en-US" dirty="0">
                <a:effectLst/>
              </a:rPr>
              <a:t>Most rigorous observational evidence</a:t>
            </a:r>
          </a:p>
          <a:p>
            <a:pPr lvl="2"/>
            <a:r>
              <a:rPr lang="en-US" altLang="en-US" dirty="0">
                <a:effectLst/>
              </a:rPr>
              <a:t>TOHP Phase III</a:t>
            </a:r>
          </a:p>
          <a:p>
            <a:pPr lvl="1"/>
            <a:r>
              <a:rPr lang="en-US" altLang="en-US" dirty="0">
                <a:effectLst/>
              </a:rPr>
              <a:t>Secondary analyses of trials</a:t>
            </a:r>
          </a:p>
          <a:p>
            <a:pPr lvl="2"/>
            <a:r>
              <a:rPr lang="en-US" altLang="en-US" dirty="0">
                <a:effectLst/>
              </a:rPr>
              <a:t> TOHP, TONE, Morgan</a:t>
            </a:r>
          </a:p>
          <a:p>
            <a:r>
              <a:rPr lang="en-US" altLang="en-US" u="sng" dirty="0">
                <a:effectLst/>
              </a:rPr>
              <a:t>Unexpected</a:t>
            </a:r>
            <a:r>
              <a:rPr lang="en-US" altLang="en-US" dirty="0">
                <a:effectLst/>
              </a:rPr>
              <a:t> relationship: J-Shaped or Inverse Relationship</a:t>
            </a:r>
          </a:p>
          <a:p>
            <a:pPr lvl="1"/>
            <a:r>
              <a:rPr lang="en-US" altLang="en-US" dirty="0">
                <a:effectLst/>
              </a:rPr>
              <a:t>Observational studies of poor quality</a:t>
            </a:r>
          </a:p>
        </p:txBody>
      </p:sp>
    </p:spTree>
    <p:extLst>
      <p:ext uri="{BB962C8B-B14F-4D97-AF65-F5344CB8AC3E}">
        <p14:creationId xmlns:p14="http://schemas.microsoft.com/office/powerpoint/2010/main" val="2649331127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3"/>
          <p:cNvSpPr>
            <a:spLocks noChangeArrowheads="1"/>
          </p:cNvSpPr>
          <p:nvPr/>
        </p:nvSpPr>
        <p:spPr bwMode="auto">
          <a:xfrm>
            <a:off x="2971800" y="152400"/>
            <a:ext cx="76962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4400" i="1">
              <a:solidFill>
                <a:srgbClr val="FAFD00"/>
              </a:solidFill>
            </a:endParaRPr>
          </a:p>
        </p:txBody>
      </p:sp>
      <p:sp>
        <p:nvSpPr>
          <p:cNvPr id="131074" name="Rectangle 2">
            <a:extLst/>
          </p:cNvPr>
          <p:cNvSpPr>
            <a:spLocks noChangeArrowheads="1"/>
          </p:cNvSpPr>
          <p:nvPr/>
        </p:nvSpPr>
        <p:spPr bwMode="auto">
          <a:xfrm>
            <a:off x="1119650" y="339213"/>
            <a:ext cx="10025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GB" altLang="en-US" sz="2800" b="1" dirty="0">
                <a:latin typeface="+mj-lt"/>
                <a:ea typeface="Gothic"/>
                <a:cs typeface="Gothic"/>
              </a:rPr>
              <a:t>Estimated Sodium Excretion (</a:t>
            </a:r>
            <a:r>
              <a:rPr lang="en-GB" altLang="en-US" sz="2800" b="1" u="sng" dirty="0">
                <a:latin typeface="+mj-lt"/>
                <a:ea typeface="Gothic"/>
                <a:cs typeface="Gothic"/>
              </a:rPr>
              <a:t>from early morning void</a:t>
            </a:r>
            <a:r>
              <a:rPr lang="en-GB" altLang="en-US" sz="2800" b="1" dirty="0">
                <a:latin typeface="+mj-lt"/>
                <a:ea typeface="Gothic"/>
                <a:cs typeface="Gothic"/>
              </a:rPr>
              <a:t>) and Risk of Death or CVD Events in PURE Study (n=101,945)</a:t>
            </a:r>
            <a:endParaRPr lang="en-US" altLang="en-US" sz="2800" b="1" dirty="0">
              <a:latin typeface="+mj-lt"/>
            </a:endParaRPr>
          </a:p>
        </p:txBody>
      </p:sp>
      <p:pic>
        <p:nvPicPr>
          <p:cNvPr id="83972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2"/>
          <a:stretch/>
        </p:blipFill>
        <p:spPr bwMode="auto">
          <a:xfrm>
            <a:off x="1935524" y="1605714"/>
            <a:ext cx="7761541" cy="4913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3" name="TextBox 4"/>
          <p:cNvSpPr txBox="1">
            <a:spLocks noChangeArrowheads="1"/>
          </p:cNvSpPr>
          <p:nvPr/>
        </p:nvSpPr>
        <p:spPr bwMode="auto">
          <a:xfrm>
            <a:off x="0" y="6457950"/>
            <a:ext cx="44529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Calibri  "/>
              </a:rPr>
              <a:t>O’Donnell. NEJM, August 2014</a:t>
            </a:r>
          </a:p>
        </p:txBody>
      </p:sp>
    </p:spTree>
    <p:extLst>
      <p:ext uri="{BB962C8B-B14F-4D97-AF65-F5344CB8AC3E}">
        <p14:creationId xmlns:p14="http://schemas.microsoft.com/office/powerpoint/2010/main" val="198652110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54193" y="1379464"/>
            <a:ext cx="5540272" cy="49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</a:defRPr>
            </a:lvl9pPr>
          </a:lstStyle>
          <a:p>
            <a:pPr>
              <a:buClrTx/>
            </a:pPr>
            <a:r>
              <a:rPr lang="en-US" altLang="en-US" kern="0" dirty="0">
                <a:effectLst/>
              </a:rPr>
              <a:t>High blood pressure (BP) </a:t>
            </a:r>
          </a:p>
          <a:p>
            <a:pPr>
              <a:buClrTx/>
            </a:pPr>
            <a:r>
              <a:rPr lang="en-US" altLang="en-US" kern="0" dirty="0">
                <a:effectLst/>
              </a:rPr>
              <a:t>Cigarette smoking</a:t>
            </a:r>
          </a:p>
          <a:p>
            <a:pPr>
              <a:buClrTx/>
            </a:pPr>
            <a:r>
              <a:rPr lang="en-US" altLang="en-US" kern="0" dirty="0">
                <a:effectLst/>
              </a:rPr>
              <a:t>Elevated serum cholesterol</a:t>
            </a:r>
          </a:p>
          <a:p>
            <a:pPr>
              <a:buClrTx/>
            </a:pPr>
            <a:r>
              <a:rPr lang="en-US" altLang="en-US" kern="0" dirty="0">
                <a:effectLst/>
              </a:rPr>
              <a:t>Diabetes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479458" y="1209366"/>
            <a:ext cx="5012424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normAutofit/>
          </a:bodyPr>
          <a:lstStyle>
            <a:lvl1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sz="3600" b="1" kern="0" baseline="0">
                <a:effectLst/>
                <a:ea typeface="+mj-ea"/>
                <a:cs typeface="+mj-cs"/>
              </a:defRPr>
            </a:lvl1pPr>
            <a:lvl2pPr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defRPr>
            </a:lvl2pPr>
            <a:lvl3pPr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defRPr>
            </a:lvl3pPr>
            <a:lvl4pPr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defRPr>
            </a:lvl4pPr>
            <a:lvl5pPr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defRPr>
            </a:lvl9pPr>
          </a:lstStyle>
          <a:p>
            <a:r>
              <a:rPr lang="en-US" altLang="en-US" dirty="0"/>
              <a:t>Major Modifiable Risk Factors for High BP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993193" y="2352366"/>
            <a:ext cx="4828911" cy="4849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</a:defRPr>
            </a:lvl9pPr>
          </a:lstStyle>
          <a:p>
            <a:pPr>
              <a:buClrTx/>
            </a:pPr>
            <a:r>
              <a:rPr lang="en-US" altLang="en-US" kern="0" dirty="0">
                <a:effectLst/>
              </a:rPr>
              <a:t>Excess salt intake</a:t>
            </a:r>
          </a:p>
          <a:p>
            <a:pPr>
              <a:buClrTx/>
            </a:pPr>
            <a:r>
              <a:rPr lang="en-US" altLang="en-US" kern="0" dirty="0">
                <a:effectLst/>
              </a:rPr>
              <a:t>Insufficient potassium intake</a:t>
            </a:r>
          </a:p>
          <a:p>
            <a:pPr>
              <a:buClrTx/>
            </a:pPr>
            <a:r>
              <a:rPr lang="en-US" altLang="en-US" kern="0" dirty="0">
                <a:effectLst/>
              </a:rPr>
              <a:t>Overweight/obesity</a:t>
            </a:r>
          </a:p>
          <a:p>
            <a:pPr>
              <a:buClrTx/>
            </a:pPr>
            <a:r>
              <a:rPr lang="en-US" altLang="en-US" kern="0" dirty="0">
                <a:effectLst/>
              </a:rPr>
              <a:t>Suboptimal diet</a:t>
            </a:r>
          </a:p>
          <a:p>
            <a:pPr>
              <a:buClrTx/>
            </a:pPr>
            <a:r>
              <a:rPr lang="en-US" altLang="en-US" kern="0" dirty="0">
                <a:effectLst/>
              </a:rPr>
              <a:t>Physical inactivity</a:t>
            </a:r>
          </a:p>
        </p:txBody>
      </p:sp>
      <p:sp>
        <p:nvSpPr>
          <p:cNvPr id="7" name="Rectangle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491614" y="157141"/>
            <a:ext cx="4422058" cy="132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aseline="0">
                <a:solidFill>
                  <a:srgbClr val="FFFF00"/>
                </a:solidFill>
                <a:effectLst/>
                <a:latin typeface="Arial" panose="020B0604020202020204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defRPr>
            </a:lvl9pPr>
          </a:lstStyle>
          <a:p>
            <a:r>
              <a:rPr lang="en-US" altLang="en-US" sz="3600" kern="0" dirty="0">
                <a:solidFill>
                  <a:schemeClr val="tx1"/>
                </a:solidFill>
                <a:latin typeface="+mn-lt"/>
              </a:rPr>
              <a:t>Major Modifiable Risk Factors for CVD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447071" y="1703584"/>
            <a:ext cx="103238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64318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/>
          <p:cNvSpPr>
            <a:spLocks noGrp="1" noChangeArrowheads="1"/>
          </p:cNvSpPr>
          <p:nvPr>
            <p:ph type="title"/>
          </p:nvPr>
        </p:nvSpPr>
        <p:spPr>
          <a:xfrm>
            <a:off x="1714499" y="277814"/>
            <a:ext cx="9341427" cy="1139825"/>
          </a:xfrm>
        </p:spPr>
        <p:txBody>
          <a:bodyPr>
            <a:normAutofit/>
          </a:bodyPr>
          <a:lstStyle/>
          <a:p>
            <a:pPr algn="ctr"/>
            <a:r>
              <a:rPr lang="en-US" altLang="en-US" sz="2800" b="1" dirty="0">
                <a:solidFill>
                  <a:schemeClr val="tx1"/>
                </a:solidFill>
              </a:rPr>
              <a:t>Four Estimates of Urine Sodium Excretion in TOHP</a:t>
            </a:r>
          </a:p>
        </p:txBody>
      </p:sp>
      <p:sp>
        <p:nvSpPr>
          <p:cNvPr id="3" name="Content Placeholder 2">
            <a:extLst/>
          </p:cNvPr>
          <p:cNvSpPr>
            <a:spLocks noGrp="1"/>
          </p:cNvSpPr>
          <p:nvPr>
            <p:ph idx="1"/>
          </p:nvPr>
        </p:nvSpPr>
        <p:spPr>
          <a:xfrm>
            <a:off x="314017" y="1577976"/>
            <a:ext cx="11297265" cy="4530725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</a:rPr>
              <a:t>Measured sodium (from 24hr urine)</a:t>
            </a:r>
          </a:p>
          <a:p>
            <a:pPr marL="457200" lvl="1" indent="0">
              <a:buNone/>
              <a:defRPr/>
            </a:pPr>
            <a:r>
              <a:rPr lang="en-US" dirty="0">
                <a:ea typeface="ＭＳ Ｐゴシック" charset="0"/>
                <a:cs typeface="+mn-cs"/>
              </a:rPr>
              <a:t>1) First 24hr urine</a:t>
            </a:r>
          </a:p>
          <a:p>
            <a:pPr marL="457200" lvl="1" indent="0">
              <a:buNone/>
              <a:defRPr/>
            </a:pPr>
            <a:r>
              <a:rPr lang="en-US" dirty="0">
                <a:ea typeface="ＭＳ Ｐゴシック" charset="0"/>
                <a:cs typeface="+mn-cs"/>
              </a:rPr>
              <a:t>2) Average of multiple 24hr urine </a:t>
            </a:r>
          </a:p>
          <a:p>
            <a:pPr>
              <a:defRPr/>
            </a:pPr>
            <a:r>
              <a:rPr lang="en-US" dirty="0">
                <a:ea typeface="ＭＳ Ｐゴシック" charset="0"/>
              </a:rPr>
              <a:t>Estimated sodium (from Kawasaki formula)</a:t>
            </a:r>
          </a:p>
          <a:p>
            <a:pPr marL="457200" lvl="1" indent="0">
              <a:buNone/>
              <a:defRPr/>
            </a:pPr>
            <a:r>
              <a:rPr lang="en-US" dirty="0">
                <a:ea typeface="ＭＳ Ｐゴシック" charset="0"/>
                <a:cs typeface="+mn-cs"/>
              </a:rPr>
              <a:t>3) First urine</a:t>
            </a:r>
          </a:p>
          <a:p>
            <a:pPr marL="457200" lvl="1" indent="0">
              <a:buNone/>
              <a:defRPr/>
            </a:pPr>
            <a:r>
              <a:rPr lang="en-US" dirty="0">
                <a:ea typeface="ＭＳ Ｐゴシック" charset="0"/>
                <a:cs typeface="+mn-cs"/>
              </a:rPr>
              <a:t>4) Average of multiple</a:t>
            </a:r>
          </a:p>
          <a:p>
            <a:pPr marL="457200" lvl="1" indent="0">
              <a:buNone/>
              <a:defRPr/>
            </a:pPr>
            <a:endParaRPr lang="en-US" dirty="0">
              <a:ea typeface="ＭＳ Ｐゴシック" charset="0"/>
              <a:cs typeface="+mn-cs"/>
            </a:endParaRPr>
          </a:p>
          <a:p>
            <a:pPr marL="57150" indent="0">
              <a:buNone/>
              <a:defRPr/>
            </a:pPr>
            <a:r>
              <a:rPr lang="en-US" dirty="0">
                <a:ea typeface="ＭＳ Ｐゴシック" charset="0"/>
                <a:cs typeface="+mn-cs"/>
              </a:rPr>
              <a:t>**Different measures of sodium intake led to different results, i.e. result is analysis dependent**</a:t>
            </a:r>
          </a:p>
        </p:txBody>
      </p:sp>
      <p:sp>
        <p:nvSpPr>
          <p:cNvPr id="87044" name="TextBox 1"/>
          <p:cNvSpPr txBox="1">
            <a:spLocks noChangeArrowheads="1"/>
          </p:cNvSpPr>
          <p:nvPr/>
        </p:nvSpPr>
        <p:spPr bwMode="auto">
          <a:xfrm>
            <a:off x="314017" y="6347402"/>
            <a:ext cx="41513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Calibri  "/>
              </a:rPr>
              <a:t>He, IJE 2018</a:t>
            </a:r>
          </a:p>
        </p:txBody>
      </p:sp>
    </p:spTree>
    <p:extLst>
      <p:ext uri="{BB962C8B-B14F-4D97-AF65-F5344CB8AC3E}">
        <p14:creationId xmlns:p14="http://schemas.microsoft.com/office/powerpoint/2010/main" val="67990645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>
          <a:xfrm>
            <a:off x="1614489" y="277814"/>
            <a:ext cx="8988425" cy="1139825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‘Estimated’ Urine Sodium is Higher than ‘Measured’ Urine Sodium</a:t>
            </a:r>
          </a:p>
        </p:txBody>
      </p:sp>
      <p:pic>
        <p:nvPicPr>
          <p:cNvPr id="88067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24164" y="1684338"/>
            <a:ext cx="6543675" cy="4362450"/>
          </a:xfrm>
        </p:spPr>
      </p:pic>
      <p:sp>
        <p:nvSpPr>
          <p:cNvPr id="88068" name="TextBox 4"/>
          <p:cNvSpPr txBox="1">
            <a:spLocks noChangeArrowheads="1"/>
          </p:cNvSpPr>
          <p:nvPr/>
        </p:nvSpPr>
        <p:spPr bwMode="auto">
          <a:xfrm>
            <a:off x="1970088" y="6108701"/>
            <a:ext cx="41513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He, IJE 2018</a:t>
            </a:r>
          </a:p>
        </p:txBody>
      </p:sp>
    </p:spTree>
    <p:extLst>
      <p:ext uri="{BB962C8B-B14F-4D97-AF65-F5344CB8AC3E}">
        <p14:creationId xmlns:p14="http://schemas.microsoft.com/office/powerpoint/2010/main" val="38754429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>
          <a:xfrm>
            <a:off x="588023" y="274639"/>
            <a:ext cx="10915714" cy="1139825"/>
          </a:xfrm>
        </p:spPr>
        <p:txBody>
          <a:bodyPr>
            <a:noAutofit/>
          </a:bodyPr>
          <a:lstStyle/>
          <a:p>
            <a:pPr algn="ctr"/>
            <a:r>
              <a:rPr lang="en-US" altLang="en-US" sz="2800" b="1" dirty="0">
                <a:solidFill>
                  <a:schemeClr val="tx1"/>
                </a:solidFill>
              </a:rPr>
              <a:t>In TOHP3, Relationship of Mortality with Urine Sodium Differs by Type of </a:t>
            </a:r>
            <a:br>
              <a:rPr lang="en-US" altLang="en-US" sz="2800" b="1" dirty="0">
                <a:solidFill>
                  <a:schemeClr val="tx1"/>
                </a:solidFill>
              </a:rPr>
            </a:br>
            <a:r>
              <a:rPr lang="en-US" altLang="en-US" sz="2800" b="1" dirty="0">
                <a:solidFill>
                  <a:schemeClr val="tx1"/>
                </a:solidFill>
              </a:rPr>
              <a:t>Urine Sodium Measurement </a:t>
            </a:r>
          </a:p>
        </p:txBody>
      </p:sp>
      <p:pic>
        <p:nvPicPr>
          <p:cNvPr id="89091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18" y="1594643"/>
            <a:ext cx="7104450" cy="5224462"/>
          </a:xfrm>
        </p:spPr>
      </p:pic>
      <p:sp>
        <p:nvSpPr>
          <p:cNvPr id="89092" name="TextBox 5"/>
          <p:cNvSpPr txBox="1">
            <a:spLocks noChangeArrowheads="1"/>
          </p:cNvSpPr>
          <p:nvPr/>
        </p:nvSpPr>
        <p:spPr bwMode="auto">
          <a:xfrm>
            <a:off x="411047" y="6357142"/>
            <a:ext cx="41513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He, IJE 2018</a:t>
            </a:r>
          </a:p>
        </p:txBody>
      </p:sp>
    </p:spTree>
    <p:extLst>
      <p:ext uri="{BB962C8B-B14F-4D97-AF65-F5344CB8AC3E}">
        <p14:creationId xmlns:p14="http://schemas.microsoft.com/office/powerpoint/2010/main" val="27896799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1654176" y="277814"/>
            <a:ext cx="8556625" cy="1139825"/>
          </a:xfrm>
        </p:spPr>
        <p:txBody>
          <a:bodyPr/>
          <a:lstStyle/>
          <a:p>
            <a:pPr algn="ctr"/>
            <a:r>
              <a:rPr lang="en-US" altLang="en-US" dirty="0">
                <a:solidFill>
                  <a:schemeClr val="tx1"/>
                </a:solidFill>
              </a:rPr>
              <a:t>Examples of J-Shaped Relationships, Likely Non-Causal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u="sng" dirty="0">
                <a:effectLst/>
              </a:rPr>
              <a:t>Obesity paradox</a:t>
            </a:r>
            <a:r>
              <a:rPr lang="en-US" dirty="0"/>
              <a:t>: U- or J-shaped relationship of mortality by body mass index in patients with diabetes, CVD, CKD, heart failure, </a:t>
            </a:r>
            <a:r>
              <a:rPr lang="en-US" dirty="0" err="1"/>
              <a:t>etc</a:t>
            </a:r>
            <a:endParaRPr lang="en-US" dirty="0"/>
          </a:p>
          <a:p>
            <a:pPr marL="0" indent="0"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>
                <a:effectLst/>
              </a:rPr>
              <a:t>Coronary heart disease events by diastolic blood pressure </a:t>
            </a:r>
          </a:p>
        </p:txBody>
      </p:sp>
    </p:spTree>
    <p:extLst>
      <p:ext uri="{BB962C8B-B14F-4D97-AF65-F5344CB8AC3E}">
        <p14:creationId xmlns:p14="http://schemas.microsoft.com/office/powerpoint/2010/main" val="25311335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803787" y="415925"/>
            <a:ext cx="10530348" cy="922338"/>
          </a:xfrm>
        </p:spPr>
        <p:txBody>
          <a:bodyPr/>
          <a:lstStyle/>
          <a:p>
            <a:pPr algn="ctr"/>
            <a:r>
              <a:rPr lang="en-US" altLang="en-US" sz="2800" dirty="0">
                <a:solidFill>
                  <a:schemeClr val="tx1"/>
                </a:solidFill>
              </a:rPr>
              <a:t>All Cause Mortality in Persons with Incident Diabetes (All Participants): </a:t>
            </a:r>
            <a:br>
              <a:rPr lang="en-US" altLang="en-US" sz="2800" dirty="0">
                <a:solidFill>
                  <a:schemeClr val="tx1"/>
                </a:solidFill>
              </a:rPr>
            </a:br>
            <a:r>
              <a:rPr lang="en-US" altLang="en-US" sz="2800" dirty="0">
                <a:solidFill>
                  <a:schemeClr val="tx1"/>
                </a:solidFill>
              </a:rPr>
              <a:t>J-Shaped Relationship with BMI</a:t>
            </a:r>
          </a:p>
        </p:txBody>
      </p:sp>
      <p:sp>
        <p:nvSpPr>
          <p:cNvPr id="46083" name="TextBox 2"/>
          <p:cNvSpPr txBox="1">
            <a:spLocks noChangeArrowheads="1"/>
          </p:cNvSpPr>
          <p:nvPr/>
        </p:nvSpPr>
        <p:spPr bwMode="auto">
          <a:xfrm>
            <a:off x="1524794" y="6211888"/>
            <a:ext cx="91582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Tobias, D. K., et al. (2014). "Body-mass index and mortality among adults with incident type 2 diabetes." </a:t>
            </a:r>
            <a:r>
              <a:rPr kumimoji="0" lang="en-US" altLang="en-US" sz="1600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N </a:t>
            </a:r>
            <a:r>
              <a:rPr kumimoji="0" lang="en-US" altLang="en-US" sz="1600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Engl</a:t>
            </a:r>
            <a:r>
              <a:rPr kumimoji="0" lang="en-US" altLang="en-US" sz="1600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 J Med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370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(3): 233-244.	</a:t>
            </a:r>
            <a:endParaRPr kumimoji="0" lang="en-US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4608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" t="3209" r="50980" b="67110"/>
          <a:stretch>
            <a:fillRect/>
          </a:stretch>
        </p:blipFill>
        <p:spPr bwMode="auto">
          <a:xfrm>
            <a:off x="2979738" y="1755776"/>
            <a:ext cx="6248400" cy="445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7087442"/>
      </p:ext>
    </p:extLst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1316037" y="324462"/>
            <a:ext cx="9539288" cy="922338"/>
          </a:xfrm>
        </p:spPr>
        <p:txBody>
          <a:bodyPr/>
          <a:lstStyle/>
          <a:p>
            <a:pPr algn="ctr"/>
            <a:r>
              <a:rPr lang="en-US" altLang="en-US" sz="2800" dirty="0">
                <a:solidFill>
                  <a:schemeClr val="tx1"/>
                </a:solidFill>
              </a:rPr>
              <a:t>All Participants, Excluding Early Deaths:</a:t>
            </a:r>
            <a:br>
              <a:rPr lang="en-US" altLang="en-US" sz="2800" dirty="0">
                <a:solidFill>
                  <a:schemeClr val="tx1"/>
                </a:solidFill>
              </a:rPr>
            </a:br>
            <a:r>
              <a:rPr lang="en-US" altLang="en-US" sz="2800" dirty="0">
                <a:solidFill>
                  <a:schemeClr val="tx1"/>
                </a:solidFill>
              </a:rPr>
              <a:t>Attenuated J-Shaped Relationship</a:t>
            </a:r>
          </a:p>
        </p:txBody>
      </p:sp>
      <p:sp>
        <p:nvSpPr>
          <p:cNvPr id="47107" name="TextBox 7"/>
          <p:cNvSpPr txBox="1">
            <a:spLocks noChangeArrowheads="1"/>
          </p:cNvSpPr>
          <p:nvPr/>
        </p:nvSpPr>
        <p:spPr bwMode="auto">
          <a:xfrm>
            <a:off x="1524000" y="6211888"/>
            <a:ext cx="91582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Tobias, D. K., et al. (2014). "Body-mass index and mortality among adults with incident type 2 diabetes." </a:t>
            </a:r>
            <a:r>
              <a:rPr kumimoji="0" lang="en-US" altLang="en-US" sz="1400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N </a:t>
            </a:r>
            <a:r>
              <a:rPr kumimoji="0" lang="en-US" altLang="en-US" sz="1400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Engl</a:t>
            </a:r>
            <a:r>
              <a:rPr kumimoji="0" lang="en-US" altLang="en-US" sz="1400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 J Med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370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(3): 233-244.	</a:t>
            </a:r>
            <a:endParaRPr kumimoji="0" lang="en-US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4710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57" t="3308" r="1128" b="66476"/>
          <a:stretch>
            <a:fillRect/>
          </a:stretch>
        </p:blipFill>
        <p:spPr bwMode="auto">
          <a:xfrm>
            <a:off x="2957514" y="1638301"/>
            <a:ext cx="6154737" cy="441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0117763"/>
      </p:ext>
    </p:extLst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2179638" y="325439"/>
            <a:ext cx="7950200" cy="922337"/>
          </a:xfrm>
        </p:spPr>
        <p:txBody>
          <a:bodyPr/>
          <a:lstStyle/>
          <a:p>
            <a:pPr algn="ctr"/>
            <a:r>
              <a:rPr lang="en-US" altLang="en-US" sz="2800" dirty="0">
                <a:solidFill>
                  <a:schemeClr val="tx1"/>
                </a:solidFill>
              </a:rPr>
              <a:t>Restricted to ‘Never Smokers’:</a:t>
            </a:r>
            <a:br>
              <a:rPr lang="en-US" altLang="en-US" sz="2800" dirty="0">
                <a:solidFill>
                  <a:schemeClr val="tx1"/>
                </a:solidFill>
              </a:rPr>
            </a:br>
            <a:r>
              <a:rPr lang="en-US" altLang="en-US" sz="2800" dirty="0">
                <a:solidFill>
                  <a:schemeClr val="tx1"/>
                </a:solidFill>
              </a:rPr>
              <a:t>Attenuated J-Shaped Relationship</a:t>
            </a:r>
          </a:p>
        </p:txBody>
      </p:sp>
      <p:sp>
        <p:nvSpPr>
          <p:cNvPr id="48131" name="TextBox 5"/>
          <p:cNvSpPr txBox="1">
            <a:spLocks noChangeArrowheads="1"/>
          </p:cNvSpPr>
          <p:nvPr/>
        </p:nvSpPr>
        <p:spPr bwMode="auto">
          <a:xfrm>
            <a:off x="1524000" y="6211888"/>
            <a:ext cx="91582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Tobias, D. K., et al. (2014). "Body-mass index and mortality among adults with incident type 2 diabetes." </a:t>
            </a:r>
            <a:r>
              <a:rPr kumimoji="0" lang="en-US" altLang="en-US" sz="1400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N </a:t>
            </a:r>
            <a:r>
              <a:rPr kumimoji="0" lang="en-US" altLang="en-US" sz="1400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Engl</a:t>
            </a:r>
            <a:r>
              <a:rPr kumimoji="0" lang="en-US" altLang="en-US" sz="1400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 J Med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370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(3): 233-244.	</a:t>
            </a:r>
            <a:endParaRPr kumimoji="0" lang="en-US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4813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" t="35947" r="50980" b="33647"/>
          <a:stretch>
            <a:fillRect/>
          </a:stretch>
        </p:blipFill>
        <p:spPr bwMode="auto">
          <a:xfrm>
            <a:off x="3243264" y="1654176"/>
            <a:ext cx="6002337" cy="434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8404917"/>
      </p:ext>
    </p:extLst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259492" y="468314"/>
            <a:ext cx="11664778" cy="922337"/>
          </a:xfrm>
        </p:spPr>
        <p:txBody>
          <a:bodyPr/>
          <a:lstStyle/>
          <a:p>
            <a:pPr algn="ctr"/>
            <a:r>
              <a:rPr lang="en-US" altLang="en-US" sz="2800" dirty="0">
                <a:solidFill>
                  <a:schemeClr val="tx1"/>
                </a:solidFill>
              </a:rPr>
              <a:t> Restricted to ‘Never Smokers’, Excluding Early Deaths:</a:t>
            </a:r>
            <a:br>
              <a:rPr lang="en-US" altLang="en-US" sz="2800" dirty="0">
                <a:solidFill>
                  <a:schemeClr val="tx1"/>
                </a:solidFill>
              </a:rPr>
            </a:br>
            <a:r>
              <a:rPr lang="en-US" altLang="en-US" sz="2800" dirty="0">
                <a:solidFill>
                  <a:schemeClr val="tx1"/>
                </a:solidFill>
              </a:rPr>
              <a:t>Direct, Progressive Relationship</a:t>
            </a:r>
          </a:p>
        </p:txBody>
      </p:sp>
      <p:sp>
        <p:nvSpPr>
          <p:cNvPr id="49155" name="TextBox 5"/>
          <p:cNvSpPr txBox="1">
            <a:spLocks noChangeArrowheads="1"/>
          </p:cNvSpPr>
          <p:nvPr/>
        </p:nvSpPr>
        <p:spPr bwMode="auto">
          <a:xfrm>
            <a:off x="1524000" y="6211888"/>
            <a:ext cx="91582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Tobias, D. K., et al. (2014). "Body-mass index and mortality among adults with incident type 2 diabetes." </a:t>
            </a:r>
            <a:r>
              <a:rPr kumimoji="0" lang="en-US" altLang="en-US" sz="1400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N </a:t>
            </a:r>
            <a:r>
              <a:rPr kumimoji="0" lang="en-US" altLang="en-US" sz="1400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Engl</a:t>
            </a:r>
            <a:r>
              <a:rPr kumimoji="0" lang="en-US" altLang="en-US" sz="1400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 J Med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370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(3): 233-244.	</a:t>
            </a:r>
            <a:endParaRPr kumimoji="0" lang="en-US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4915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57" t="36388" r="1128" b="34309"/>
          <a:stretch>
            <a:fillRect/>
          </a:stretch>
        </p:blipFill>
        <p:spPr bwMode="auto">
          <a:xfrm>
            <a:off x="3036888" y="1874838"/>
            <a:ext cx="6132512" cy="425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1704522"/>
      </p:ext>
    </p:extLst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250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3922884"/>
              </p:ext>
            </p:extLst>
          </p:nvPr>
        </p:nvGraphicFramePr>
        <p:xfrm>
          <a:off x="2469356" y="2087562"/>
          <a:ext cx="7350125" cy="409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Chart" r:id="rId3" imgW="7358510" imgH="4102964" progId="Excel.Chart.8">
                  <p:embed/>
                </p:oleObj>
              </mc:Choice>
              <mc:Fallback>
                <p:oleObj name="Chart" r:id="rId3" imgW="7358510" imgH="4102964" progId="Excel.Chart.8">
                  <p:embed/>
                  <p:pic>
                    <p:nvPicPr>
                      <p:cNvPr id="53250" name="Content Placeholder 3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9356" y="2087562"/>
                        <a:ext cx="7350125" cy="409098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bg1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538315" y="679450"/>
            <a:ext cx="11474246" cy="92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aseline="0">
                <a:solidFill>
                  <a:srgbClr val="FFFF00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Inverse Relationship of Total Mortality by Baseline Diastolic BP in Standard BP Group in SPRINT [Raising Concern that Intensive BP group which Lowered Diastolic BP might Increase, not Decrease, Mortality]</a:t>
            </a:r>
          </a:p>
        </p:txBody>
      </p:sp>
      <p:sp>
        <p:nvSpPr>
          <p:cNvPr id="53253" name="TextBox 3"/>
          <p:cNvSpPr txBox="1">
            <a:spLocks noChangeArrowheads="1"/>
          </p:cNvSpPr>
          <p:nvPr/>
        </p:nvSpPr>
        <p:spPr bwMode="auto">
          <a:xfrm>
            <a:off x="2020888" y="6251575"/>
            <a:ext cx="73215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Beddhu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, Circulation 2018;137:134 (adapted from figure 2b)</a:t>
            </a:r>
          </a:p>
        </p:txBody>
      </p:sp>
      <p:grpSp>
        <p:nvGrpSpPr>
          <p:cNvPr id="53251" name="Group 4"/>
          <p:cNvGrpSpPr>
            <a:grpSpLocks/>
          </p:cNvGrpSpPr>
          <p:nvPr/>
        </p:nvGrpSpPr>
        <p:grpSpPr bwMode="auto">
          <a:xfrm>
            <a:off x="6144418" y="2340962"/>
            <a:ext cx="3541712" cy="400050"/>
            <a:chOff x="3220512" y="3904260"/>
            <a:chExt cx="2575487" cy="1458316"/>
          </a:xfrm>
          <a:solidFill>
            <a:schemeClr val="bg1"/>
          </a:solidFill>
        </p:grpSpPr>
        <p:sp>
          <p:nvSpPr>
            <p:cNvPr id="6" name="TextBox 5"/>
            <p:cNvSpPr txBox="1"/>
            <p:nvPr/>
          </p:nvSpPr>
          <p:spPr>
            <a:xfrm>
              <a:off x="3220512" y="3904260"/>
              <a:ext cx="2575487" cy="14583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                            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Standard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507678" y="4540827"/>
              <a:ext cx="207794" cy="185183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82199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27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8657601"/>
              </p:ext>
            </p:extLst>
          </p:nvPr>
        </p:nvGraphicFramePr>
        <p:xfrm>
          <a:off x="2393951" y="1682750"/>
          <a:ext cx="7350125" cy="409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8" name="Chart" r:id="rId3" imgW="7358510" imgH="4102964" progId="Excel.Chart.8">
                  <p:embed/>
                </p:oleObj>
              </mc:Choice>
              <mc:Fallback>
                <p:oleObj name="Chart" r:id="rId3" imgW="7358510" imgH="4102964" progId="Excel.Chart.8">
                  <p:embed/>
                  <p:pic>
                    <p:nvPicPr>
                      <p:cNvPr id="54274" name="Content Placeholder 3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3951" y="1682750"/>
                        <a:ext cx="7350125" cy="409098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4275" name="Group 4"/>
          <p:cNvGrpSpPr>
            <a:grpSpLocks/>
          </p:cNvGrpSpPr>
          <p:nvPr/>
        </p:nvGrpSpPr>
        <p:grpSpPr bwMode="auto">
          <a:xfrm>
            <a:off x="6672263" y="2205038"/>
            <a:ext cx="3541712" cy="523220"/>
            <a:chOff x="3220512" y="3904260"/>
            <a:chExt cx="2575487" cy="1910031"/>
          </a:xfrm>
        </p:grpSpPr>
        <p:sp>
          <p:nvSpPr>
            <p:cNvPr id="6" name="TextBox 5"/>
            <p:cNvSpPr txBox="1"/>
            <p:nvPr/>
          </p:nvSpPr>
          <p:spPr>
            <a:xfrm>
              <a:off x="3220512" y="3904260"/>
              <a:ext cx="2575487" cy="191003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    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Intensive         Standard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272460" y="5011145"/>
              <a:ext cx="208948" cy="185447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508833" y="5011145"/>
              <a:ext cx="206639" cy="18544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568411" y="381000"/>
            <a:ext cx="11084011" cy="9223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aseline="0">
                <a:solidFill>
                  <a:srgbClr val="FFFF00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sng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Hypothesized</a:t>
            </a: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Pattern in SPRINT </a:t>
            </a:r>
            <a:r>
              <a:rPr kumimoji="0" lang="en-US" sz="2600" b="1" i="0" u="sng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IF</a:t>
            </a: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Lower Diastolic BP were </a:t>
            </a:r>
            <a:r>
              <a:rPr kumimoji="0" lang="en-US" sz="2600" b="1" i="0" u="sng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Causally</a:t>
            </a: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Related to Total Mortality (Increased Mortality at Low Diastolic BP)</a:t>
            </a:r>
          </a:p>
        </p:txBody>
      </p:sp>
      <p:sp>
        <p:nvSpPr>
          <p:cNvPr id="54277" name="TextBox 3"/>
          <p:cNvSpPr txBox="1">
            <a:spLocks noChangeArrowheads="1"/>
          </p:cNvSpPr>
          <p:nvPr/>
        </p:nvSpPr>
        <p:spPr bwMode="auto">
          <a:xfrm>
            <a:off x="2020888" y="6251575"/>
            <a:ext cx="73215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Beddhu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, Circulation 2018;137:134 (adapted from figure 2b)</a:t>
            </a:r>
          </a:p>
        </p:txBody>
      </p:sp>
      <p:sp>
        <p:nvSpPr>
          <p:cNvPr id="54278" name="Oval 1"/>
          <p:cNvSpPr>
            <a:spLocks noChangeArrowheads="1"/>
          </p:cNvSpPr>
          <p:nvPr/>
        </p:nvSpPr>
        <p:spPr bwMode="auto">
          <a:xfrm>
            <a:off x="3455988" y="2422525"/>
            <a:ext cx="355600" cy="382588"/>
          </a:xfrm>
          <a:prstGeom prst="ellipse">
            <a:avLst/>
          </a:prstGeom>
          <a:noFill/>
          <a:ln w="3810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4279" name="TextBox 2"/>
          <p:cNvSpPr txBox="1">
            <a:spLocks noChangeArrowheads="1"/>
          </p:cNvSpPr>
          <p:nvPr/>
        </p:nvSpPr>
        <p:spPr bwMode="auto">
          <a:xfrm>
            <a:off x="4108450" y="1690689"/>
            <a:ext cx="2528888" cy="922337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Hypothesized data point if harm (all other data points actual)</a:t>
            </a:r>
          </a:p>
        </p:txBody>
      </p:sp>
      <p:cxnSp>
        <p:nvCxnSpPr>
          <p:cNvPr id="54280" name="Straight Arrow Connector 4"/>
          <p:cNvCxnSpPr>
            <a:cxnSpLocks noChangeShapeType="1"/>
            <a:stCxn id="54279" idx="1"/>
            <a:endCxn id="54278" idx="7"/>
          </p:cNvCxnSpPr>
          <p:nvPr/>
        </p:nvCxnSpPr>
        <p:spPr bwMode="auto">
          <a:xfrm flipH="1">
            <a:off x="3759200" y="2152650"/>
            <a:ext cx="349250" cy="325438"/>
          </a:xfrm>
          <a:prstGeom prst="straightConnector1">
            <a:avLst/>
          </a:prstGeom>
          <a:noFill/>
          <a:ln w="25400" algn="ctr">
            <a:solidFill>
              <a:schemeClr val="bg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917661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53264" y="2743200"/>
            <a:ext cx="73152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sz="7200" b="1" dirty="0">
                <a:solidFill>
                  <a:schemeClr val="tx1"/>
                </a:solidFill>
                <a:latin typeface="+mn-lt"/>
                <a:ea typeface="MS PGothic" panose="020B0600070205080204" pitchFamily="34" charset="-128"/>
              </a:rPr>
              <a:t> </a:t>
            </a:r>
            <a:br>
              <a:rPr lang="en-US" altLang="en-US" sz="7200" b="1" dirty="0">
                <a:solidFill>
                  <a:schemeClr val="tx1"/>
                </a:solidFill>
                <a:latin typeface="+mn-lt"/>
                <a:ea typeface="MS PGothic" panose="020B0600070205080204" pitchFamily="34" charset="-128"/>
              </a:rPr>
            </a:br>
            <a:r>
              <a:rPr lang="en-US" altLang="en-US" sz="7200" b="1" dirty="0">
                <a:solidFill>
                  <a:schemeClr val="tx1"/>
                </a:solidFill>
                <a:latin typeface="+mn-lt"/>
                <a:ea typeface="MS PGothic" panose="020B0600070205080204" pitchFamily="34" charset="-128"/>
              </a:rPr>
              <a:t>Blood Pressure</a:t>
            </a:r>
            <a:br>
              <a:rPr lang="en-US" altLang="en-US" sz="7200" b="1" dirty="0">
                <a:solidFill>
                  <a:schemeClr val="tx1"/>
                </a:solidFill>
                <a:latin typeface="+mn-lt"/>
                <a:ea typeface="MS PGothic" panose="020B0600070205080204" pitchFamily="34" charset="-128"/>
              </a:rPr>
            </a:br>
            <a:endParaRPr lang="en-US" altLang="en-US" sz="7200" b="1" dirty="0">
              <a:solidFill>
                <a:schemeClr val="tx1"/>
              </a:solidFill>
              <a:latin typeface="+mn-lt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87031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298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4399554"/>
              </p:ext>
            </p:extLst>
          </p:nvPr>
        </p:nvGraphicFramePr>
        <p:xfrm>
          <a:off x="2365376" y="2055004"/>
          <a:ext cx="7350125" cy="409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1" name="Chart" r:id="rId3" imgW="7358510" imgH="4102964" progId="Excel.Chart.8">
                  <p:embed/>
                </p:oleObj>
              </mc:Choice>
              <mc:Fallback>
                <p:oleObj name="Chart" r:id="rId3" imgW="7358510" imgH="4102964" progId="Excel.Chart.8">
                  <p:embed/>
                  <p:pic>
                    <p:nvPicPr>
                      <p:cNvPr id="55298" name="Content Placeholder 3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5376" y="2055004"/>
                        <a:ext cx="7350125" cy="409098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299" name="Group 4"/>
          <p:cNvGrpSpPr>
            <a:grpSpLocks/>
          </p:cNvGrpSpPr>
          <p:nvPr/>
        </p:nvGrpSpPr>
        <p:grpSpPr bwMode="auto">
          <a:xfrm>
            <a:off x="6256337" y="2234283"/>
            <a:ext cx="3541712" cy="523220"/>
            <a:chOff x="3220512" y="4056129"/>
            <a:chExt cx="2575487" cy="1910031"/>
          </a:xfrm>
        </p:grpSpPr>
        <p:sp>
          <p:nvSpPr>
            <p:cNvPr id="6" name="TextBox 5"/>
            <p:cNvSpPr txBox="1"/>
            <p:nvPr/>
          </p:nvSpPr>
          <p:spPr>
            <a:xfrm>
              <a:off x="3220512" y="4056129"/>
              <a:ext cx="2575487" cy="191003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     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Intensive         Standard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272460" y="5011145"/>
              <a:ext cx="208948" cy="185447"/>
            </a:xfrm>
            <a:prstGeom prst="rect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508833" y="5011145"/>
              <a:ext cx="206639" cy="18544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58995" y="658814"/>
            <a:ext cx="12042057" cy="92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aseline="0">
                <a:solidFill>
                  <a:srgbClr val="FFFF00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Actual Results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: Intensive BP Goal Shifted ‘Inverse Relationship’ of Total Mortality Downward (Decreasing, </a:t>
            </a:r>
            <a:r>
              <a:rPr kumimoji="0" lang="en-US" sz="2400" b="1" i="0" u="sng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not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Increasing, Mortality at Low Diastolic BP):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Evidence that Inverse Relationship of Total Mortality with Diastolic BP is Non-Causal</a:t>
            </a:r>
          </a:p>
        </p:txBody>
      </p:sp>
      <p:sp>
        <p:nvSpPr>
          <p:cNvPr id="55301" name="TextBox 3"/>
          <p:cNvSpPr txBox="1">
            <a:spLocks noChangeArrowheads="1"/>
          </p:cNvSpPr>
          <p:nvPr/>
        </p:nvSpPr>
        <p:spPr bwMode="auto">
          <a:xfrm>
            <a:off x="2020888" y="6251575"/>
            <a:ext cx="73215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Beddhu, Circulation 2018;137:134 (adapted from figure 2b)</a:t>
            </a:r>
          </a:p>
        </p:txBody>
      </p:sp>
    </p:spTree>
    <p:extLst>
      <p:ext uri="{BB962C8B-B14F-4D97-AF65-F5344CB8AC3E}">
        <p14:creationId xmlns:p14="http://schemas.microsoft.com/office/powerpoint/2010/main" val="1397839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1526022" y="2823993"/>
            <a:ext cx="1811339" cy="1200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0" tIns="45711" rIns="91420" bIns="45711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IHD</a:t>
            </a:r>
            <a:br>
              <a:rPr kumimoji="0" lang="en-US" altLang="en-US" sz="18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altLang="en-US" sz="18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mortality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(absolute risk and 95% CI)</a:t>
            </a:r>
          </a:p>
        </p:txBody>
      </p:sp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3837711" y="5513388"/>
            <a:ext cx="2343293" cy="369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Usual SBP (mm Hg)</a:t>
            </a:r>
          </a:p>
        </p:txBody>
      </p:sp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183356" y="6495900"/>
            <a:ext cx="7291388" cy="307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 anchor="b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  "/>
              </a:rPr>
              <a:t>Lewington</a:t>
            </a:r>
            <a:r>
              <a:rPr kumimoji="0" lang="en-US" alt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 "/>
              </a:rPr>
              <a:t> S. et al. Lancet. 2002;360:1903-1913.</a:t>
            </a:r>
          </a:p>
        </p:txBody>
      </p:sp>
      <p:sp>
        <p:nvSpPr>
          <p:cNvPr id="33797" name="Line 5"/>
          <p:cNvSpPr>
            <a:spLocks noChangeShapeType="1"/>
          </p:cNvSpPr>
          <p:nvPr/>
        </p:nvSpPr>
        <p:spPr bwMode="auto">
          <a:xfrm>
            <a:off x="3562350" y="1866900"/>
            <a:ext cx="0" cy="325755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0" tIns="45711" rIns="91420" bIns="4571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3798" name="Line 6"/>
          <p:cNvSpPr>
            <a:spLocks noChangeShapeType="1"/>
          </p:cNvSpPr>
          <p:nvPr/>
        </p:nvSpPr>
        <p:spPr bwMode="auto">
          <a:xfrm flipH="1">
            <a:off x="3487738" y="1870075"/>
            <a:ext cx="746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0" tIns="45711" rIns="91420" bIns="4571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3799" name="Line 7"/>
          <p:cNvSpPr>
            <a:spLocks noChangeShapeType="1"/>
          </p:cNvSpPr>
          <p:nvPr/>
        </p:nvSpPr>
        <p:spPr bwMode="auto">
          <a:xfrm flipH="1">
            <a:off x="3487738" y="2224088"/>
            <a:ext cx="746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0" tIns="45711" rIns="91420" bIns="4571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3800" name="Line 8"/>
          <p:cNvSpPr>
            <a:spLocks noChangeShapeType="1"/>
          </p:cNvSpPr>
          <p:nvPr/>
        </p:nvSpPr>
        <p:spPr bwMode="auto">
          <a:xfrm flipH="1">
            <a:off x="3487738" y="2566988"/>
            <a:ext cx="746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0" tIns="45711" rIns="91420" bIns="4571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3801" name="Line 9"/>
          <p:cNvSpPr>
            <a:spLocks noChangeShapeType="1"/>
          </p:cNvSpPr>
          <p:nvPr/>
        </p:nvSpPr>
        <p:spPr bwMode="auto">
          <a:xfrm flipH="1">
            <a:off x="3487738" y="2940050"/>
            <a:ext cx="746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0" tIns="45711" rIns="91420" bIns="4571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3802" name="Line 10"/>
          <p:cNvSpPr>
            <a:spLocks noChangeShapeType="1"/>
          </p:cNvSpPr>
          <p:nvPr/>
        </p:nvSpPr>
        <p:spPr bwMode="auto">
          <a:xfrm flipH="1">
            <a:off x="3487738" y="3303588"/>
            <a:ext cx="746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0" tIns="45711" rIns="91420" bIns="4571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3803" name="Line 11"/>
          <p:cNvSpPr>
            <a:spLocks noChangeShapeType="1"/>
          </p:cNvSpPr>
          <p:nvPr/>
        </p:nvSpPr>
        <p:spPr bwMode="auto">
          <a:xfrm flipH="1">
            <a:off x="3487738" y="3662363"/>
            <a:ext cx="746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0" tIns="45711" rIns="91420" bIns="4571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3804" name="Line 12"/>
          <p:cNvSpPr>
            <a:spLocks noChangeShapeType="1"/>
          </p:cNvSpPr>
          <p:nvPr/>
        </p:nvSpPr>
        <p:spPr bwMode="auto">
          <a:xfrm flipH="1">
            <a:off x="3487738" y="4035425"/>
            <a:ext cx="746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0" tIns="45711" rIns="91420" bIns="4571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3805" name="Line 13"/>
          <p:cNvSpPr>
            <a:spLocks noChangeShapeType="1"/>
          </p:cNvSpPr>
          <p:nvPr/>
        </p:nvSpPr>
        <p:spPr bwMode="auto">
          <a:xfrm flipH="1">
            <a:off x="3487738" y="4378325"/>
            <a:ext cx="746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0" tIns="45711" rIns="91420" bIns="4571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3806" name="Line 14"/>
          <p:cNvSpPr>
            <a:spLocks noChangeShapeType="1"/>
          </p:cNvSpPr>
          <p:nvPr/>
        </p:nvSpPr>
        <p:spPr bwMode="auto">
          <a:xfrm flipH="1">
            <a:off x="3487738" y="4760913"/>
            <a:ext cx="746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0" tIns="45711" rIns="91420" bIns="4571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3807" name="Line 15"/>
          <p:cNvSpPr>
            <a:spLocks noChangeShapeType="1"/>
          </p:cNvSpPr>
          <p:nvPr/>
        </p:nvSpPr>
        <p:spPr bwMode="auto">
          <a:xfrm flipH="1">
            <a:off x="3487738" y="5124450"/>
            <a:ext cx="746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0" tIns="45711" rIns="91420" bIns="4571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3808" name="Line 16"/>
          <p:cNvSpPr>
            <a:spLocks noChangeShapeType="1"/>
          </p:cNvSpPr>
          <p:nvPr/>
        </p:nvSpPr>
        <p:spPr bwMode="auto">
          <a:xfrm flipV="1">
            <a:off x="3562350" y="5164138"/>
            <a:ext cx="2400301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0" tIns="45711" rIns="91420" bIns="4571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3809" name="Line 17"/>
          <p:cNvSpPr>
            <a:spLocks noChangeShapeType="1"/>
          </p:cNvSpPr>
          <p:nvPr/>
        </p:nvSpPr>
        <p:spPr bwMode="auto">
          <a:xfrm>
            <a:off x="3829050" y="5164139"/>
            <a:ext cx="0" cy="47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0" tIns="45711" rIns="91420" bIns="4571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3810" name="Line 18"/>
          <p:cNvSpPr>
            <a:spLocks noChangeShapeType="1"/>
          </p:cNvSpPr>
          <p:nvPr/>
        </p:nvSpPr>
        <p:spPr bwMode="auto">
          <a:xfrm>
            <a:off x="4473575" y="5164139"/>
            <a:ext cx="0" cy="47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0" tIns="45711" rIns="91420" bIns="4571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3811" name="Line 19"/>
          <p:cNvSpPr>
            <a:spLocks noChangeShapeType="1"/>
          </p:cNvSpPr>
          <p:nvPr/>
        </p:nvSpPr>
        <p:spPr bwMode="auto">
          <a:xfrm>
            <a:off x="5106988" y="5164139"/>
            <a:ext cx="0" cy="47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0" tIns="45711" rIns="91420" bIns="4571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3812" name="Line 20"/>
          <p:cNvSpPr>
            <a:spLocks noChangeShapeType="1"/>
          </p:cNvSpPr>
          <p:nvPr/>
        </p:nvSpPr>
        <p:spPr bwMode="auto">
          <a:xfrm>
            <a:off x="5715000" y="5164139"/>
            <a:ext cx="0" cy="47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0" tIns="45711" rIns="91420" bIns="4571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3815" name="Line 23"/>
          <p:cNvSpPr>
            <a:spLocks noChangeShapeType="1"/>
          </p:cNvSpPr>
          <p:nvPr/>
        </p:nvSpPr>
        <p:spPr bwMode="auto">
          <a:xfrm flipV="1">
            <a:off x="3741738" y="2592389"/>
            <a:ext cx="1985962" cy="10048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0" tIns="45711" rIns="91420" bIns="4571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3838" name="Rectangle 46"/>
          <p:cNvSpPr>
            <a:spLocks noChangeArrowheads="1"/>
          </p:cNvSpPr>
          <p:nvPr/>
        </p:nvSpPr>
        <p:spPr bwMode="auto">
          <a:xfrm>
            <a:off x="3711576" y="3568700"/>
            <a:ext cx="55563" cy="444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20" tIns="45711" rIns="91420" bIns="45711" anchor="ctr"/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charset="0"/>
              <a:ea typeface="MS PGothic" charset="-128"/>
              <a:cs typeface="+mn-cs"/>
            </a:endParaRPr>
          </a:p>
        </p:txBody>
      </p:sp>
      <p:sp>
        <p:nvSpPr>
          <p:cNvPr id="33839" name="Rectangle 47"/>
          <p:cNvSpPr>
            <a:spLocks noChangeArrowheads="1"/>
          </p:cNvSpPr>
          <p:nvPr/>
        </p:nvSpPr>
        <p:spPr bwMode="auto">
          <a:xfrm>
            <a:off x="3997326" y="3441701"/>
            <a:ext cx="55563" cy="42863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20" tIns="45711" rIns="91420" bIns="45711" anchor="ctr"/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charset="0"/>
              <a:ea typeface="MS PGothic" charset="-128"/>
              <a:cs typeface="+mn-cs"/>
            </a:endParaRPr>
          </a:p>
        </p:txBody>
      </p:sp>
      <p:sp>
        <p:nvSpPr>
          <p:cNvPr id="33840" name="Rectangle 48"/>
          <p:cNvSpPr>
            <a:spLocks noChangeArrowheads="1"/>
          </p:cNvSpPr>
          <p:nvPr/>
        </p:nvSpPr>
        <p:spPr bwMode="auto">
          <a:xfrm>
            <a:off x="4206875" y="3317875"/>
            <a:ext cx="57150" cy="444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20" tIns="45711" rIns="91420" bIns="45711" anchor="ctr"/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charset="0"/>
              <a:ea typeface="MS PGothic" charset="-128"/>
              <a:cs typeface="+mn-cs"/>
            </a:endParaRPr>
          </a:p>
        </p:txBody>
      </p:sp>
      <p:sp>
        <p:nvSpPr>
          <p:cNvPr id="33841" name="Rectangle 49"/>
          <p:cNvSpPr>
            <a:spLocks noChangeArrowheads="1"/>
          </p:cNvSpPr>
          <p:nvPr/>
        </p:nvSpPr>
        <p:spPr bwMode="auto">
          <a:xfrm>
            <a:off x="4411663" y="3219450"/>
            <a:ext cx="55562" cy="444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20" tIns="45711" rIns="91420" bIns="45711" anchor="ctr"/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charset="0"/>
              <a:ea typeface="MS PGothic" charset="-128"/>
              <a:cs typeface="+mn-cs"/>
            </a:endParaRPr>
          </a:p>
        </p:txBody>
      </p:sp>
      <p:sp>
        <p:nvSpPr>
          <p:cNvPr id="33842" name="Rectangle 50"/>
          <p:cNvSpPr>
            <a:spLocks noChangeArrowheads="1"/>
          </p:cNvSpPr>
          <p:nvPr/>
        </p:nvSpPr>
        <p:spPr bwMode="auto">
          <a:xfrm>
            <a:off x="4603750" y="3132138"/>
            <a:ext cx="57150" cy="444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20" tIns="45711" rIns="91420" bIns="45711" anchor="ctr"/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charset="0"/>
              <a:ea typeface="MS PGothic" charset="-128"/>
              <a:cs typeface="+mn-cs"/>
            </a:endParaRPr>
          </a:p>
        </p:txBody>
      </p:sp>
      <p:sp>
        <p:nvSpPr>
          <p:cNvPr id="33843" name="Rectangle 51"/>
          <p:cNvSpPr>
            <a:spLocks noChangeArrowheads="1"/>
          </p:cNvSpPr>
          <p:nvPr/>
        </p:nvSpPr>
        <p:spPr bwMode="auto">
          <a:xfrm>
            <a:off x="4791076" y="3043238"/>
            <a:ext cx="55563" cy="444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20" tIns="45711" rIns="91420" bIns="45711" anchor="ctr"/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charset="0"/>
              <a:ea typeface="MS PGothic" charset="-128"/>
              <a:cs typeface="+mn-cs"/>
            </a:endParaRPr>
          </a:p>
        </p:txBody>
      </p:sp>
      <p:sp>
        <p:nvSpPr>
          <p:cNvPr id="33844" name="Rectangle 52"/>
          <p:cNvSpPr>
            <a:spLocks noChangeArrowheads="1"/>
          </p:cNvSpPr>
          <p:nvPr/>
        </p:nvSpPr>
        <p:spPr bwMode="auto">
          <a:xfrm>
            <a:off x="4970463" y="2930525"/>
            <a:ext cx="55562" cy="444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20" tIns="45711" rIns="91420" bIns="45711" anchor="ctr"/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charset="0"/>
              <a:ea typeface="MS PGothic" charset="-128"/>
              <a:cs typeface="+mn-cs"/>
            </a:endParaRPr>
          </a:p>
        </p:txBody>
      </p:sp>
      <p:sp>
        <p:nvSpPr>
          <p:cNvPr id="33845" name="Rectangle 53"/>
          <p:cNvSpPr>
            <a:spLocks noChangeArrowheads="1"/>
          </p:cNvSpPr>
          <p:nvPr/>
        </p:nvSpPr>
        <p:spPr bwMode="auto">
          <a:xfrm>
            <a:off x="5132388" y="2876550"/>
            <a:ext cx="55562" cy="444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20" tIns="45711" rIns="91420" bIns="45711" anchor="ctr"/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charset="0"/>
              <a:ea typeface="MS PGothic" charset="-128"/>
              <a:cs typeface="+mn-cs"/>
            </a:endParaRPr>
          </a:p>
        </p:txBody>
      </p:sp>
      <p:sp>
        <p:nvSpPr>
          <p:cNvPr id="33846" name="Rectangle 54"/>
          <p:cNvSpPr>
            <a:spLocks noChangeArrowheads="1"/>
          </p:cNvSpPr>
          <p:nvPr/>
        </p:nvSpPr>
        <p:spPr bwMode="auto">
          <a:xfrm>
            <a:off x="5273675" y="2798763"/>
            <a:ext cx="57150" cy="4286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20" tIns="45711" rIns="91420" bIns="45711" anchor="ctr"/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charset="0"/>
              <a:ea typeface="MS PGothic" charset="-128"/>
              <a:cs typeface="+mn-cs"/>
            </a:endParaRPr>
          </a:p>
        </p:txBody>
      </p:sp>
      <p:sp>
        <p:nvSpPr>
          <p:cNvPr id="33847" name="Rectangle 55"/>
          <p:cNvSpPr>
            <a:spLocks noChangeArrowheads="1"/>
          </p:cNvSpPr>
          <p:nvPr/>
        </p:nvSpPr>
        <p:spPr bwMode="auto">
          <a:xfrm>
            <a:off x="5559426" y="2625725"/>
            <a:ext cx="55563" cy="444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20" tIns="45711" rIns="91420" bIns="45711" anchor="ctr"/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charset="0"/>
              <a:ea typeface="MS PGothic" charset="-128"/>
              <a:cs typeface="+mn-cs"/>
            </a:endParaRPr>
          </a:p>
        </p:txBody>
      </p:sp>
      <p:sp>
        <p:nvSpPr>
          <p:cNvPr id="33886" name="Line 94"/>
          <p:cNvSpPr>
            <a:spLocks noChangeShapeType="1"/>
          </p:cNvSpPr>
          <p:nvPr/>
        </p:nvSpPr>
        <p:spPr bwMode="auto">
          <a:xfrm>
            <a:off x="5299075" y="2782889"/>
            <a:ext cx="0" cy="65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0" tIns="45711" rIns="91420" bIns="4571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3908" name="Line 116"/>
          <p:cNvSpPr>
            <a:spLocks noChangeShapeType="1"/>
          </p:cNvSpPr>
          <p:nvPr/>
        </p:nvSpPr>
        <p:spPr bwMode="auto">
          <a:xfrm>
            <a:off x="3562350" y="1866900"/>
            <a:ext cx="0" cy="3257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0" tIns="45711" rIns="91420" bIns="4571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92309" name="Text Box 117"/>
          <p:cNvSpPr txBox="1">
            <a:spLocks noChangeArrowheads="1"/>
          </p:cNvSpPr>
          <p:nvPr/>
        </p:nvSpPr>
        <p:spPr bwMode="auto">
          <a:xfrm>
            <a:off x="183356" y="331933"/>
            <a:ext cx="11593008" cy="877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0" tIns="45711" rIns="91420" bIns="4571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u="none" strike="noStrike" kern="1200" cap="none" spc="0" normalizeH="0" baseline="0" noProof="0" dirty="0">
                <a:ln>
                  <a:noFill/>
                </a:ln>
                <a:uLnTx/>
                <a:uFillTx/>
                <a:ea typeface="ＭＳ Ｐゴシック" pitchFamily="34" charset="-128"/>
              </a:rPr>
              <a:t>As Blood Pressure Rises, So Does the Risk of Ischemic Heart </a:t>
            </a:r>
            <a:r>
              <a:rPr kumimoji="0" lang="en-US" sz="3000" b="1" u="none" strike="noStrike" kern="1200" cap="none" spc="0" normalizeH="0" baseline="0" noProof="0" dirty="0" smtClean="0">
                <a:ln>
                  <a:noFill/>
                </a:ln>
                <a:uLnTx/>
                <a:uFillTx/>
                <a:ea typeface="ＭＳ Ｐゴシック" pitchFamily="34" charset="-128"/>
              </a:rPr>
              <a:t>disease,</a:t>
            </a:r>
            <a:r>
              <a:rPr lang="en-US" sz="3000" b="1" dirty="0">
                <a:ea typeface="ＭＳ Ｐゴシック" pitchFamily="34" charset="-128"/>
              </a:rPr>
              <a:t> </a:t>
            </a:r>
            <a:r>
              <a:rPr lang="en-US" sz="3000" b="1" dirty="0" smtClean="0">
                <a:ea typeface="ＭＳ Ｐゴシック" pitchFamily="34" charset="-128"/>
              </a:rPr>
              <a:t>Ages </a:t>
            </a:r>
            <a:r>
              <a:rPr kumimoji="0" lang="en-US" sz="3000" b="1" u="none" strike="noStrike" kern="1200" cap="none" spc="0" normalizeH="0" baseline="0" noProof="0" dirty="0" smtClean="0">
                <a:ln>
                  <a:noFill/>
                </a:ln>
                <a:uLnTx/>
                <a:uFillTx/>
                <a:ea typeface="ＭＳ Ｐゴシック" pitchFamily="34" charset="-128"/>
              </a:rPr>
              <a:t>60-69 </a:t>
            </a:r>
            <a:r>
              <a:rPr kumimoji="0" lang="en-US" sz="3000" b="1" u="none" strike="noStrike" kern="1200" cap="none" spc="0" normalizeH="0" baseline="0" noProof="0" dirty="0" smtClean="0">
                <a:ln>
                  <a:noFill/>
                </a:ln>
                <a:uLnTx/>
                <a:uFillTx/>
                <a:ea typeface="ＭＳ Ｐゴシック" pitchFamily="34" charset="-128"/>
              </a:rPr>
              <a:t>years </a:t>
            </a:r>
            <a:r>
              <a:rPr kumimoji="0" lang="en-US" sz="3000" b="1" u="none" strike="noStrike" kern="1200" cap="none" spc="0" normalizeH="0" baseline="0" noProof="0" dirty="0" smtClean="0">
                <a:ln>
                  <a:noFill/>
                </a:ln>
                <a:uLnTx/>
                <a:uFillTx/>
                <a:ea typeface="ＭＳ Ｐゴシック" pitchFamily="34" charset="-128"/>
              </a:rPr>
              <a:t>old (Same for All Adult</a:t>
            </a:r>
            <a:r>
              <a:rPr kumimoji="0" lang="en-US" sz="3000" b="1" u="none" strike="noStrike" kern="1200" cap="none" spc="0" normalizeH="0" noProof="0" dirty="0" smtClean="0">
                <a:ln>
                  <a:noFill/>
                </a:ln>
                <a:uLnTx/>
                <a:uFillTx/>
                <a:ea typeface="ＭＳ Ｐゴシック" pitchFamily="34" charset="-128"/>
              </a:rPr>
              <a:t> Ages, Same for Stroke)</a:t>
            </a:r>
            <a:endParaRPr kumimoji="0" lang="en-US" sz="3000" b="1" u="none" strike="noStrike" kern="1200" cap="none" spc="0" normalizeH="0" baseline="0" noProof="0" dirty="0">
              <a:ln>
                <a:noFill/>
              </a:ln>
              <a:uLnTx/>
              <a:uFillTx/>
              <a:ea typeface="ＭＳ Ｐゴシック" pitchFamily="34" charset="-128"/>
            </a:endParaRPr>
          </a:p>
        </p:txBody>
      </p:sp>
      <p:sp>
        <p:nvSpPr>
          <p:cNvPr id="33910" name="Text Box 118"/>
          <p:cNvSpPr txBox="1">
            <a:spLocks noChangeArrowheads="1"/>
          </p:cNvSpPr>
          <p:nvPr/>
        </p:nvSpPr>
        <p:spPr bwMode="auto">
          <a:xfrm>
            <a:off x="3789363" y="5213350"/>
            <a:ext cx="4937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1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aramond" charset="0"/>
                <a:ea typeface="+mn-ea"/>
                <a:cs typeface="+mn-cs"/>
              </a:rPr>
              <a:t>120</a:t>
            </a:r>
          </a:p>
        </p:txBody>
      </p:sp>
      <p:sp>
        <p:nvSpPr>
          <p:cNvPr id="33911" name="Text Box 119"/>
          <p:cNvSpPr txBox="1">
            <a:spLocks noChangeArrowheads="1"/>
          </p:cNvSpPr>
          <p:nvPr/>
        </p:nvSpPr>
        <p:spPr bwMode="auto">
          <a:xfrm>
            <a:off x="4408488" y="5213350"/>
            <a:ext cx="4937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1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aramond" charset="0"/>
                <a:ea typeface="+mn-ea"/>
                <a:cs typeface="+mn-cs"/>
              </a:rPr>
              <a:t>140</a:t>
            </a:r>
          </a:p>
        </p:txBody>
      </p:sp>
      <p:sp>
        <p:nvSpPr>
          <p:cNvPr id="33912" name="Text Box 120"/>
          <p:cNvSpPr txBox="1">
            <a:spLocks noChangeArrowheads="1"/>
          </p:cNvSpPr>
          <p:nvPr/>
        </p:nvSpPr>
        <p:spPr bwMode="auto">
          <a:xfrm>
            <a:off x="5021263" y="5213350"/>
            <a:ext cx="4937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aramond" charset="0"/>
                <a:ea typeface="+mn-ea"/>
                <a:cs typeface="+mn-cs"/>
              </a:rPr>
              <a:t>160</a:t>
            </a:r>
          </a:p>
        </p:txBody>
      </p:sp>
      <p:sp>
        <p:nvSpPr>
          <p:cNvPr id="33913" name="Text Box 121"/>
          <p:cNvSpPr txBox="1">
            <a:spLocks noChangeArrowheads="1"/>
          </p:cNvSpPr>
          <p:nvPr/>
        </p:nvSpPr>
        <p:spPr bwMode="auto">
          <a:xfrm>
            <a:off x="5556251" y="5213350"/>
            <a:ext cx="4937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1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aramond" charset="0"/>
                <a:ea typeface="+mn-ea"/>
                <a:cs typeface="+mn-cs"/>
              </a:rPr>
              <a:t>180</a:t>
            </a:r>
          </a:p>
        </p:txBody>
      </p:sp>
      <p:sp>
        <p:nvSpPr>
          <p:cNvPr id="392314" name="Text Box 122"/>
          <p:cNvSpPr txBox="1">
            <a:spLocks noChangeArrowheads="1"/>
          </p:cNvSpPr>
          <p:nvPr/>
        </p:nvSpPr>
        <p:spPr bwMode="auto">
          <a:xfrm>
            <a:off x="2963864" y="1665289"/>
            <a:ext cx="573087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20" tIns="45711" rIns="91420" bIns="45711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u="none" strike="noStrike" kern="1200" cap="none" spc="0" normalizeH="0" baseline="0" noProof="0" dirty="0">
                <a:ln>
                  <a:noFill/>
                </a:ln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256</a:t>
            </a:r>
          </a:p>
        </p:txBody>
      </p:sp>
      <p:sp>
        <p:nvSpPr>
          <p:cNvPr id="392315" name="Text Box 123"/>
          <p:cNvSpPr txBox="1">
            <a:spLocks noChangeArrowheads="1"/>
          </p:cNvSpPr>
          <p:nvPr/>
        </p:nvSpPr>
        <p:spPr bwMode="auto">
          <a:xfrm>
            <a:off x="2963864" y="2036764"/>
            <a:ext cx="573087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20" tIns="45711" rIns="91420" bIns="45711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u="none" strike="noStrike" kern="1200" cap="none" spc="0" normalizeH="0" baseline="0" noProof="0" dirty="0">
                <a:ln>
                  <a:noFill/>
                </a:ln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128</a:t>
            </a:r>
          </a:p>
        </p:txBody>
      </p:sp>
      <p:sp>
        <p:nvSpPr>
          <p:cNvPr id="392316" name="Text Box 124"/>
          <p:cNvSpPr txBox="1">
            <a:spLocks noChangeArrowheads="1"/>
          </p:cNvSpPr>
          <p:nvPr/>
        </p:nvSpPr>
        <p:spPr bwMode="auto">
          <a:xfrm>
            <a:off x="3094038" y="2389189"/>
            <a:ext cx="442912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20" tIns="45711" rIns="91420" bIns="45711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u="none" strike="noStrike" kern="1200" cap="none" spc="0" normalizeH="0" baseline="0" noProof="0" dirty="0">
                <a:ln>
                  <a:noFill/>
                </a:ln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64</a:t>
            </a:r>
          </a:p>
        </p:txBody>
      </p:sp>
      <p:sp>
        <p:nvSpPr>
          <p:cNvPr id="392317" name="Text Box 125"/>
          <p:cNvSpPr txBox="1">
            <a:spLocks noChangeArrowheads="1"/>
          </p:cNvSpPr>
          <p:nvPr/>
        </p:nvSpPr>
        <p:spPr bwMode="auto">
          <a:xfrm>
            <a:off x="3094038" y="2760664"/>
            <a:ext cx="442912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20" tIns="45711" rIns="91420" bIns="45711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u="none" strike="noStrike" kern="1200" cap="none" spc="0" normalizeH="0" baseline="0" noProof="0" dirty="0">
                <a:ln>
                  <a:noFill/>
                </a:ln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32</a:t>
            </a:r>
          </a:p>
        </p:txBody>
      </p:sp>
      <p:sp>
        <p:nvSpPr>
          <p:cNvPr id="392318" name="Text Box 126"/>
          <p:cNvSpPr txBox="1">
            <a:spLocks noChangeArrowheads="1"/>
          </p:cNvSpPr>
          <p:nvPr/>
        </p:nvSpPr>
        <p:spPr bwMode="auto">
          <a:xfrm>
            <a:off x="3094038" y="3103564"/>
            <a:ext cx="442912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20" tIns="45711" rIns="91420" bIns="45711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u="none" strike="noStrike" kern="1200" cap="none" spc="0" normalizeH="0" baseline="0" noProof="0" dirty="0">
                <a:ln>
                  <a:noFill/>
                </a:ln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16</a:t>
            </a:r>
          </a:p>
        </p:txBody>
      </p:sp>
      <p:sp>
        <p:nvSpPr>
          <p:cNvPr id="392319" name="Text Box 127"/>
          <p:cNvSpPr txBox="1">
            <a:spLocks noChangeArrowheads="1"/>
          </p:cNvSpPr>
          <p:nvPr/>
        </p:nvSpPr>
        <p:spPr bwMode="auto">
          <a:xfrm>
            <a:off x="3222626" y="3475039"/>
            <a:ext cx="31432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20" tIns="45711" rIns="91420" bIns="45711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u="none" strike="noStrike" kern="1200" cap="none" spc="0" normalizeH="0" baseline="0" noProof="0" dirty="0">
                <a:ln>
                  <a:noFill/>
                </a:ln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8</a:t>
            </a:r>
          </a:p>
        </p:txBody>
      </p:sp>
      <p:sp>
        <p:nvSpPr>
          <p:cNvPr id="392320" name="Text Box 128"/>
          <p:cNvSpPr txBox="1">
            <a:spLocks noChangeArrowheads="1"/>
          </p:cNvSpPr>
          <p:nvPr/>
        </p:nvSpPr>
        <p:spPr bwMode="auto">
          <a:xfrm>
            <a:off x="3222626" y="3836989"/>
            <a:ext cx="31432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20" tIns="45711" rIns="91420" bIns="45711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u="none" strike="noStrike" kern="1200" cap="none" spc="0" normalizeH="0" baseline="0" noProof="0" dirty="0">
                <a:ln>
                  <a:noFill/>
                </a:ln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4</a:t>
            </a:r>
          </a:p>
        </p:txBody>
      </p:sp>
      <p:sp>
        <p:nvSpPr>
          <p:cNvPr id="392321" name="Text Box 129"/>
          <p:cNvSpPr txBox="1">
            <a:spLocks noChangeArrowheads="1"/>
          </p:cNvSpPr>
          <p:nvPr/>
        </p:nvSpPr>
        <p:spPr bwMode="auto">
          <a:xfrm>
            <a:off x="3222626" y="4189414"/>
            <a:ext cx="31432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20" tIns="45711" rIns="91420" bIns="45711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u="none" strike="noStrike" kern="1200" cap="none" spc="0" normalizeH="0" baseline="0" noProof="0" dirty="0">
                <a:ln>
                  <a:noFill/>
                </a:ln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2</a:t>
            </a:r>
          </a:p>
        </p:txBody>
      </p:sp>
      <p:sp>
        <p:nvSpPr>
          <p:cNvPr id="392322" name="Text Box 130"/>
          <p:cNvSpPr txBox="1">
            <a:spLocks noChangeArrowheads="1"/>
          </p:cNvSpPr>
          <p:nvPr/>
        </p:nvSpPr>
        <p:spPr bwMode="auto">
          <a:xfrm>
            <a:off x="3222626" y="4560889"/>
            <a:ext cx="31432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20" tIns="45711" rIns="91420" bIns="45711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u="none" strike="noStrike" kern="1200" cap="none" spc="0" normalizeH="0" baseline="0" noProof="0" dirty="0">
                <a:ln>
                  <a:noFill/>
                </a:ln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1</a:t>
            </a:r>
          </a:p>
        </p:txBody>
      </p:sp>
      <p:sp>
        <p:nvSpPr>
          <p:cNvPr id="33923" name="Text Box 131"/>
          <p:cNvSpPr txBox="1">
            <a:spLocks noChangeArrowheads="1"/>
          </p:cNvSpPr>
          <p:nvPr/>
        </p:nvSpPr>
        <p:spPr bwMode="auto">
          <a:xfrm>
            <a:off x="4345658" y="1363663"/>
            <a:ext cx="817812" cy="461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SBP</a:t>
            </a:r>
          </a:p>
        </p:txBody>
      </p:sp>
      <p:sp>
        <p:nvSpPr>
          <p:cNvPr id="33935" name="Text Box 143"/>
          <p:cNvSpPr txBox="1">
            <a:spLocks noChangeArrowheads="1"/>
          </p:cNvSpPr>
          <p:nvPr/>
        </p:nvSpPr>
        <p:spPr bwMode="auto">
          <a:xfrm>
            <a:off x="6759576" y="5513389"/>
            <a:ext cx="23590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Usual DBP (mm Hg)</a:t>
            </a:r>
          </a:p>
        </p:txBody>
      </p:sp>
      <p:sp>
        <p:nvSpPr>
          <p:cNvPr id="33936" name="Line 144"/>
          <p:cNvSpPr>
            <a:spLocks noChangeShapeType="1"/>
          </p:cNvSpPr>
          <p:nvPr/>
        </p:nvSpPr>
        <p:spPr bwMode="auto">
          <a:xfrm>
            <a:off x="6680200" y="1874838"/>
            <a:ext cx="0" cy="3255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0" tIns="45711" rIns="91420" bIns="4571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3937" name="Line 145"/>
          <p:cNvSpPr>
            <a:spLocks noChangeShapeType="1"/>
          </p:cNvSpPr>
          <p:nvPr/>
        </p:nvSpPr>
        <p:spPr bwMode="auto">
          <a:xfrm flipH="1">
            <a:off x="6607176" y="1878013"/>
            <a:ext cx="73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0" tIns="45711" rIns="91420" bIns="4571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3938" name="Line 146"/>
          <p:cNvSpPr>
            <a:spLocks noChangeShapeType="1"/>
          </p:cNvSpPr>
          <p:nvPr/>
        </p:nvSpPr>
        <p:spPr bwMode="auto">
          <a:xfrm flipH="1">
            <a:off x="6607176" y="2232025"/>
            <a:ext cx="73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0" tIns="45711" rIns="91420" bIns="4571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3939" name="Line 147"/>
          <p:cNvSpPr>
            <a:spLocks noChangeShapeType="1"/>
          </p:cNvSpPr>
          <p:nvPr/>
        </p:nvSpPr>
        <p:spPr bwMode="auto">
          <a:xfrm flipH="1">
            <a:off x="6607176" y="2574925"/>
            <a:ext cx="73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0" tIns="45711" rIns="91420" bIns="4571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3940" name="Line 148"/>
          <p:cNvSpPr>
            <a:spLocks noChangeShapeType="1"/>
          </p:cNvSpPr>
          <p:nvPr/>
        </p:nvSpPr>
        <p:spPr bwMode="auto">
          <a:xfrm flipH="1">
            <a:off x="6607176" y="2947988"/>
            <a:ext cx="73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0" tIns="45711" rIns="91420" bIns="4571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3941" name="Line 149"/>
          <p:cNvSpPr>
            <a:spLocks noChangeShapeType="1"/>
          </p:cNvSpPr>
          <p:nvPr/>
        </p:nvSpPr>
        <p:spPr bwMode="auto">
          <a:xfrm flipH="1">
            <a:off x="6607176" y="3311525"/>
            <a:ext cx="73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0" tIns="45711" rIns="91420" bIns="4571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3942" name="Line 150"/>
          <p:cNvSpPr>
            <a:spLocks noChangeShapeType="1"/>
          </p:cNvSpPr>
          <p:nvPr/>
        </p:nvSpPr>
        <p:spPr bwMode="auto">
          <a:xfrm flipH="1">
            <a:off x="6607176" y="3668713"/>
            <a:ext cx="73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0" tIns="45711" rIns="91420" bIns="4571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3943" name="Line 151"/>
          <p:cNvSpPr>
            <a:spLocks noChangeShapeType="1"/>
          </p:cNvSpPr>
          <p:nvPr/>
        </p:nvSpPr>
        <p:spPr bwMode="auto">
          <a:xfrm flipH="1">
            <a:off x="6607176" y="4041775"/>
            <a:ext cx="73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0" tIns="45711" rIns="91420" bIns="4571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3944" name="Line 152"/>
          <p:cNvSpPr>
            <a:spLocks noChangeShapeType="1"/>
          </p:cNvSpPr>
          <p:nvPr/>
        </p:nvSpPr>
        <p:spPr bwMode="auto">
          <a:xfrm flipH="1">
            <a:off x="6607176" y="4386263"/>
            <a:ext cx="73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0" tIns="45711" rIns="91420" bIns="4571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3945" name="Line 153"/>
          <p:cNvSpPr>
            <a:spLocks noChangeShapeType="1"/>
          </p:cNvSpPr>
          <p:nvPr/>
        </p:nvSpPr>
        <p:spPr bwMode="auto">
          <a:xfrm flipH="1">
            <a:off x="6607176" y="4768850"/>
            <a:ext cx="73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0" tIns="45711" rIns="91420" bIns="4571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3946" name="Line 154"/>
          <p:cNvSpPr>
            <a:spLocks noChangeShapeType="1"/>
          </p:cNvSpPr>
          <p:nvPr/>
        </p:nvSpPr>
        <p:spPr bwMode="auto">
          <a:xfrm flipH="1">
            <a:off x="6607176" y="5130800"/>
            <a:ext cx="73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0" tIns="45711" rIns="91420" bIns="4571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3947" name="Line 155"/>
          <p:cNvSpPr>
            <a:spLocks noChangeShapeType="1"/>
          </p:cNvSpPr>
          <p:nvPr/>
        </p:nvSpPr>
        <p:spPr bwMode="auto">
          <a:xfrm>
            <a:off x="6918325" y="5170488"/>
            <a:ext cx="0" cy="492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0" tIns="45711" rIns="91420" bIns="4571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3948" name="Line 156"/>
          <p:cNvSpPr>
            <a:spLocks noChangeShapeType="1"/>
          </p:cNvSpPr>
          <p:nvPr/>
        </p:nvSpPr>
        <p:spPr bwMode="auto">
          <a:xfrm>
            <a:off x="7451725" y="5170488"/>
            <a:ext cx="0" cy="492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0" tIns="45711" rIns="91420" bIns="4571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3949" name="Line 157"/>
          <p:cNvSpPr>
            <a:spLocks noChangeShapeType="1"/>
          </p:cNvSpPr>
          <p:nvPr/>
        </p:nvSpPr>
        <p:spPr bwMode="auto">
          <a:xfrm>
            <a:off x="7991475" y="5170488"/>
            <a:ext cx="0" cy="492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0" tIns="45711" rIns="91420" bIns="4571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3950" name="Line 158"/>
          <p:cNvSpPr>
            <a:spLocks noChangeShapeType="1"/>
          </p:cNvSpPr>
          <p:nvPr/>
        </p:nvSpPr>
        <p:spPr bwMode="auto">
          <a:xfrm>
            <a:off x="9026525" y="5170488"/>
            <a:ext cx="0" cy="492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0" tIns="45711" rIns="91420" bIns="4571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3951" name="Line 159"/>
          <p:cNvSpPr>
            <a:spLocks noChangeShapeType="1"/>
          </p:cNvSpPr>
          <p:nvPr/>
        </p:nvSpPr>
        <p:spPr bwMode="auto">
          <a:xfrm>
            <a:off x="8526463" y="5170488"/>
            <a:ext cx="0" cy="492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0" tIns="45711" rIns="91420" bIns="4571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3952" name="Line 160"/>
          <p:cNvSpPr>
            <a:spLocks noChangeShapeType="1"/>
          </p:cNvSpPr>
          <p:nvPr/>
        </p:nvSpPr>
        <p:spPr bwMode="auto">
          <a:xfrm>
            <a:off x="6737350" y="5170488"/>
            <a:ext cx="248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0" tIns="45711" rIns="91420" bIns="4571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3969" name="Rectangle 177"/>
          <p:cNvSpPr>
            <a:spLocks noChangeArrowheads="1"/>
          </p:cNvSpPr>
          <p:nvPr/>
        </p:nvSpPr>
        <p:spPr bwMode="auto">
          <a:xfrm>
            <a:off x="8580438" y="2781300"/>
            <a:ext cx="55562" cy="44450"/>
          </a:xfrm>
          <a:prstGeom prst="rect">
            <a:avLst/>
          </a:prstGeom>
          <a:solidFill>
            <a:srgbClr val="FFFF00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 wrap="none" lIns="91420" tIns="45711" rIns="91420" bIns="45711" anchor="ctr"/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charset="0"/>
              <a:ea typeface="MS PGothic" charset="-128"/>
              <a:cs typeface="+mn-cs"/>
            </a:endParaRPr>
          </a:p>
        </p:txBody>
      </p:sp>
      <p:sp>
        <p:nvSpPr>
          <p:cNvPr id="33970" name="Rectangle 178"/>
          <p:cNvSpPr>
            <a:spLocks noChangeArrowheads="1"/>
          </p:cNvSpPr>
          <p:nvPr/>
        </p:nvSpPr>
        <p:spPr bwMode="auto">
          <a:xfrm>
            <a:off x="8275638" y="2962275"/>
            <a:ext cx="57150" cy="44450"/>
          </a:xfrm>
          <a:prstGeom prst="rect">
            <a:avLst/>
          </a:prstGeom>
          <a:solidFill>
            <a:srgbClr val="FFFF00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 wrap="none" lIns="91420" tIns="45711" rIns="91420" bIns="45711" anchor="ctr"/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charset="0"/>
              <a:ea typeface="MS PGothic" charset="-128"/>
              <a:cs typeface="+mn-cs"/>
            </a:endParaRPr>
          </a:p>
        </p:txBody>
      </p:sp>
      <p:sp>
        <p:nvSpPr>
          <p:cNvPr id="33981" name="Line 189"/>
          <p:cNvSpPr>
            <a:spLocks noChangeShapeType="1"/>
          </p:cNvSpPr>
          <p:nvPr/>
        </p:nvSpPr>
        <p:spPr bwMode="auto">
          <a:xfrm flipV="1">
            <a:off x="7123114" y="3546475"/>
            <a:ext cx="198437" cy="103188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0" tIns="45711" rIns="91420" bIns="4571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3982" name="Line 190"/>
          <p:cNvSpPr>
            <a:spLocks noChangeShapeType="1"/>
          </p:cNvSpPr>
          <p:nvPr/>
        </p:nvSpPr>
        <p:spPr bwMode="auto">
          <a:xfrm flipH="1">
            <a:off x="7313613" y="2722563"/>
            <a:ext cx="1471612" cy="8239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0" tIns="45711" rIns="91420" bIns="4571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4007" name="Text Box 215"/>
          <p:cNvSpPr txBox="1">
            <a:spLocks noChangeArrowheads="1"/>
          </p:cNvSpPr>
          <p:nvPr/>
        </p:nvSpPr>
        <p:spPr bwMode="auto">
          <a:xfrm>
            <a:off x="6826251" y="5213350"/>
            <a:ext cx="403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1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aramond" charset="0"/>
                <a:ea typeface="+mn-ea"/>
                <a:cs typeface="+mn-cs"/>
              </a:rPr>
              <a:t>70</a:t>
            </a:r>
          </a:p>
        </p:txBody>
      </p:sp>
      <p:sp>
        <p:nvSpPr>
          <p:cNvPr id="34008" name="Text Box 216"/>
          <p:cNvSpPr txBox="1">
            <a:spLocks noChangeArrowheads="1"/>
          </p:cNvSpPr>
          <p:nvPr/>
        </p:nvSpPr>
        <p:spPr bwMode="auto">
          <a:xfrm>
            <a:off x="7364414" y="5213350"/>
            <a:ext cx="403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1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aramond" charset="0"/>
                <a:ea typeface="+mn-ea"/>
                <a:cs typeface="+mn-cs"/>
              </a:rPr>
              <a:t>80</a:t>
            </a:r>
          </a:p>
        </p:txBody>
      </p:sp>
      <p:sp>
        <p:nvSpPr>
          <p:cNvPr id="34009" name="Text Box 217"/>
          <p:cNvSpPr txBox="1">
            <a:spLocks noChangeArrowheads="1"/>
          </p:cNvSpPr>
          <p:nvPr/>
        </p:nvSpPr>
        <p:spPr bwMode="auto">
          <a:xfrm>
            <a:off x="7793039" y="5213350"/>
            <a:ext cx="403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1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aramond" charset="0"/>
                <a:ea typeface="+mn-ea"/>
                <a:cs typeface="+mn-cs"/>
              </a:rPr>
              <a:t>90</a:t>
            </a:r>
          </a:p>
        </p:txBody>
      </p:sp>
      <p:sp>
        <p:nvSpPr>
          <p:cNvPr id="34010" name="Text Box 218"/>
          <p:cNvSpPr txBox="1">
            <a:spLocks noChangeArrowheads="1"/>
          </p:cNvSpPr>
          <p:nvPr/>
        </p:nvSpPr>
        <p:spPr bwMode="auto">
          <a:xfrm>
            <a:off x="8796338" y="5213350"/>
            <a:ext cx="476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1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aramond" charset="0"/>
                <a:ea typeface="+mn-ea"/>
                <a:cs typeface="+mn-cs"/>
              </a:rPr>
              <a:t>110</a:t>
            </a:r>
          </a:p>
        </p:txBody>
      </p:sp>
      <p:sp>
        <p:nvSpPr>
          <p:cNvPr id="34011" name="Text Box 219"/>
          <p:cNvSpPr txBox="1">
            <a:spLocks noChangeArrowheads="1"/>
          </p:cNvSpPr>
          <p:nvPr/>
        </p:nvSpPr>
        <p:spPr bwMode="auto">
          <a:xfrm>
            <a:off x="8250238" y="5213350"/>
            <a:ext cx="4953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1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aramond" charset="0"/>
                <a:ea typeface="+mn-ea"/>
                <a:cs typeface="+mn-cs"/>
              </a:rPr>
              <a:t>100</a:t>
            </a:r>
          </a:p>
        </p:txBody>
      </p:sp>
      <p:sp>
        <p:nvSpPr>
          <p:cNvPr id="392412" name="Text Box 220"/>
          <p:cNvSpPr txBox="1">
            <a:spLocks noChangeArrowheads="1"/>
          </p:cNvSpPr>
          <p:nvPr/>
        </p:nvSpPr>
        <p:spPr bwMode="auto">
          <a:xfrm>
            <a:off x="6088064" y="1665289"/>
            <a:ext cx="573087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20" tIns="45711" rIns="91420" bIns="45711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u="none" strike="noStrike" kern="1200" cap="none" spc="0" normalizeH="0" baseline="0" noProof="0" dirty="0">
                <a:ln>
                  <a:noFill/>
                </a:ln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256</a:t>
            </a:r>
          </a:p>
        </p:txBody>
      </p:sp>
      <p:sp>
        <p:nvSpPr>
          <p:cNvPr id="392413" name="Text Box 221"/>
          <p:cNvSpPr txBox="1">
            <a:spLocks noChangeArrowheads="1"/>
          </p:cNvSpPr>
          <p:nvPr/>
        </p:nvSpPr>
        <p:spPr bwMode="auto">
          <a:xfrm>
            <a:off x="6088064" y="2036764"/>
            <a:ext cx="573087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20" tIns="45711" rIns="91420" bIns="45711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128</a:t>
            </a:r>
          </a:p>
        </p:txBody>
      </p:sp>
      <p:sp>
        <p:nvSpPr>
          <p:cNvPr id="392414" name="Text Box 222"/>
          <p:cNvSpPr txBox="1">
            <a:spLocks noChangeArrowheads="1"/>
          </p:cNvSpPr>
          <p:nvPr/>
        </p:nvSpPr>
        <p:spPr bwMode="auto">
          <a:xfrm>
            <a:off x="6218238" y="2389189"/>
            <a:ext cx="442912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20" tIns="45711" rIns="91420" bIns="45711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u="none" strike="noStrike" kern="1200" cap="none" spc="0" normalizeH="0" baseline="0" noProof="0" dirty="0">
                <a:ln>
                  <a:noFill/>
                </a:ln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64</a:t>
            </a:r>
          </a:p>
        </p:txBody>
      </p:sp>
      <p:sp>
        <p:nvSpPr>
          <p:cNvPr id="392415" name="Text Box 223"/>
          <p:cNvSpPr txBox="1">
            <a:spLocks noChangeArrowheads="1"/>
          </p:cNvSpPr>
          <p:nvPr/>
        </p:nvSpPr>
        <p:spPr bwMode="auto">
          <a:xfrm>
            <a:off x="6218238" y="2760664"/>
            <a:ext cx="442912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20" tIns="45711" rIns="91420" bIns="45711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u="none" strike="noStrike" kern="1200" cap="none" spc="0" normalizeH="0" baseline="0" noProof="0" dirty="0">
                <a:ln>
                  <a:noFill/>
                </a:ln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32</a:t>
            </a:r>
          </a:p>
        </p:txBody>
      </p:sp>
      <p:sp>
        <p:nvSpPr>
          <p:cNvPr id="392416" name="Text Box 224"/>
          <p:cNvSpPr txBox="1">
            <a:spLocks noChangeArrowheads="1"/>
          </p:cNvSpPr>
          <p:nvPr/>
        </p:nvSpPr>
        <p:spPr bwMode="auto">
          <a:xfrm>
            <a:off x="6218238" y="3103564"/>
            <a:ext cx="442912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20" tIns="45711" rIns="91420" bIns="45711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u="none" strike="noStrike" kern="1200" cap="none" spc="0" normalizeH="0" baseline="0" noProof="0" dirty="0">
                <a:ln>
                  <a:noFill/>
                </a:ln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16</a:t>
            </a:r>
          </a:p>
        </p:txBody>
      </p:sp>
      <p:sp>
        <p:nvSpPr>
          <p:cNvPr id="392417" name="Text Box 225"/>
          <p:cNvSpPr txBox="1">
            <a:spLocks noChangeArrowheads="1"/>
          </p:cNvSpPr>
          <p:nvPr/>
        </p:nvSpPr>
        <p:spPr bwMode="auto">
          <a:xfrm>
            <a:off x="6346826" y="3475039"/>
            <a:ext cx="31432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20" tIns="45711" rIns="91420" bIns="45711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u="none" strike="noStrike" kern="1200" cap="none" spc="0" normalizeH="0" baseline="0" noProof="0" dirty="0">
                <a:ln>
                  <a:noFill/>
                </a:ln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8</a:t>
            </a:r>
          </a:p>
        </p:txBody>
      </p:sp>
      <p:sp>
        <p:nvSpPr>
          <p:cNvPr id="392418" name="Text Box 226"/>
          <p:cNvSpPr txBox="1">
            <a:spLocks noChangeArrowheads="1"/>
          </p:cNvSpPr>
          <p:nvPr/>
        </p:nvSpPr>
        <p:spPr bwMode="auto">
          <a:xfrm>
            <a:off x="6346826" y="3836989"/>
            <a:ext cx="31432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20" tIns="45711" rIns="91420" bIns="45711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u="none" strike="noStrike" kern="1200" cap="none" spc="0" normalizeH="0" baseline="0" noProof="0" dirty="0">
                <a:ln>
                  <a:noFill/>
                </a:ln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4</a:t>
            </a:r>
          </a:p>
        </p:txBody>
      </p:sp>
      <p:sp>
        <p:nvSpPr>
          <p:cNvPr id="392419" name="Text Box 227"/>
          <p:cNvSpPr txBox="1">
            <a:spLocks noChangeArrowheads="1"/>
          </p:cNvSpPr>
          <p:nvPr/>
        </p:nvSpPr>
        <p:spPr bwMode="auto">
          <a:xfrm>
            <a:off x="6346826" y="4189414"/>
            <a:ext cx="31432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20" tIns="45711" rIns="91420" bIns="45711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u="none" strike="noStrike" kern="1200" cap="none" spc="0" normalizeH="0" baseline="0" noProof="0" dirty="0">
                <a:ln>
                  <a:noFill/>
                </a:ln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2</a:t>
            </a:r>
          </a:p>
        </p:txBody>
      </p:sp>
      <p:sp>
        <p:nvSpPr>
          <p:cNvPr id="392420" name="Text Box 228"/>
          <p:cNvSpPr txBox="1">
            <a:spLocks noChangeArrowheads="1"/>
          </p:cNvSpPr>
          <p:nvPr/>
        </p:nvSpPr>
        <p:spPr bwMode="auto">
          <a:xfrm>
            <a:off x="6346826" y="4560889"/>
            <a:ext cx="31432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20" tIns="45711" rIns="91420" bIns="45711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u="none" strike="noStrike" kern="1200" cap="none" spc="0" normalizeH="0" baseline="0" noProof="0" dirty="0">
                <a:ln>
                  <a:noFill/>
                </a:ln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1</a:t>
            </a:r>
          </a:p>
        </p:txBody>
      </p:sp>
      <p:sp>
        <p:nvSpPr>
          <p:cNvPr id="34021" name="Text Box 229"/>
          <p:cNvSpPr txBox="1">
            <a:spLocks noChangeArrowheads="1"/>
          </p:cNvSpPr>
          <p:nvPr/>
        </p:nvSpPr>
        <p:spPr bwMode="auto">
          <a:xfrm>
            <a:off x="7563953" y="1363664"/>
            <a:ext cx="728044" cy="400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1" rIns="91420" bIns="45711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DBP</a:t>
            </a:r>
          </a:p>
        </p:txBody>
      </p:sp>
      <p:sp>
        <p:nvSpPr>
          <p:cNvPr id="34024" name="Rectangle 232"/>
          <p:cNvSpPr>
            <a:spLocks noChangeArrowheads="1"/>
          </p:cNvSpPr>
          <p:nvPr/>
        </p:nvSpPr>
        <p:spPr bwMode="auto">
          <a:xfrm>
            <a:off x="8027988" y="3105150"/>
            <a:ext cx="57150" cy="444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20" tIns="45711" rIns="91420" bIns="45711" anchor="ctr"/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charset="0"/>
              <a:ea typeface="MS PGothic" charset="-128"/>
              <a:cs typeface="+mn-cs"/>
            </a:endParaRPr>
          </a:p>
        </p:txBody>
      </p:sp>
      <p:sp>
        <p:nvSpPr>
          <p:cNvPr id="34025" name="Rectangle 233"/>
          <p:cNvSpPr>
            <a:spLocks noChangeArrowheads="1"/>
          </p:cNvSpPr>
          <p:nvPr/>
        </p:nvSpPr>
        <p:spPr bwMode="auto">
          <a:xfrm>
            <a:off x="7761288" y="3267075"/>
            <a:ext cx="57150" cy="444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20" tIns="45711" rIns="91420" bIns="45711" anchor="ctr"/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charset="0"/>
              <a:ea typeface="MS PGothic" charset="-128"/>
              <a:cs typeface="+mn-cs"/>
            </a:endParaRPr>
          </a:p>
        </p:txBody>
      </p:sp>
      <p:sp>
        <p:nvSpPr>
          <p:cNvPr id="34026" name="Rectangle 234"/>
          <p:cNvSpPr>
            <a:spLocks noChangeArrowheads="1"/>
          </p:cNvSpPr>
          <p:nvPr/>
        </p:nvSpPr>
        <p:spPr bwMode="auto">
          <a:xfrm>
            <a:off x="7456488" y="3414713"/>
            <a:ext cx="57150" cy="444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20" tIns="45711" rIns="91420" bIns="45711" anchor="ctr"/>
          <a:lstStyle>
            <a:lvl1pPr>
              <a:spcBef>
                <a:spcPct val="20000"/>
              </a:spcBef>
              <a:buClr>
                <a:schemeClr val="hlink"/>
              </a:buClr>
              <a:buSzPct val="90000"/>
              <a:buFont typeface="Wingdings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charset="0"/>
              <a:ea typeface="MS PGothic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07705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11480" y="120375"/>
            <a:ext cx="11384280" cy="1143000"/>
          </a:xfrm>
        </p:spPr>
        <p:txBody>
          <a:bodyPr/>
          <a:lstStyle/>
          <a:p>
            <a:pPr algn="ctr"/>
            <a:r>
              <a:rPr lang="en-US" b="1" i="1" dirty="0">
                <a:solidFill>
                  <a:schemeClr val="tx1"/>
                </a:solidFill>
              </a:rPr>
              <a:t>Big Picture: </a:t>
            </a:r>
            <a:r>
              <a:rPr lang="en-US" b="1" dirty="0">
                <a:solidFill>
                  <a:schemeClr val="tx1"/>
                </a:solidFill>
              </a:rPr>
              <a:t>High BP is the Leading Cause of 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Preventable Deaths Worldwide </a:t>
            </a:r>
          </a:p>
        </p:txBody>
      </p:sp>
      <p:graphicFrame>
        <p:nvGraphicFramePr>
          <p:cNvPr id="2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0796040"/>
              </p:ext>
            </p:extLst>
          </p:nvPr>
        </p:nvGraphicFramePr>
        <p:xfrm>
          <a:off x="1574800" y="1346200"/>
          <a:ext cx="9042400" cy="523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1524000" y="6488113"/>
            <a:ext cx="9144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  <a:ea typeface="ＭＳ Ｐゴシック" charset="0"/>
              </a:rPr>
              <a:t>Source: </a:t>
            </a:r>
            <a:r>
              <a:rPr lang="en-US" sz="2000" dirty="0">
                <a:solidFill>
                  <a:srgbClr val="FFFFFF"/>
                </a:solidFill>
                <a:ea typeface="ＭＳ Ｐゴシック" charset="0"/>
                <a:hlinkClick r:id="rId4"/>
              </a:rPr>
              <a:t>http://ghdx.healthdata.org/gbd-results-tool</a:t>
            </a:r>
            <a:r>
              <a:rPr lang="en-US" sz="2000" dirty="0">
                <a:solidFill>
                  <a:srgbClr val="FFFFFF"/>
                </a:solidFill>
                <a:ea typeface="ＭＳ Ｐゴシック" charset="0"/>
              </a:rPr>
              <a:t>, 2018</a:t>
            </a:r>
          </a:p>
        </p:txBody>
      </p:sp>
    </p:spTree>
    <p:extLst>
      <p:ext uri="{BB962C8B-B14F-4D97-AF65-F5344CB8AC3E}">
        <p14:creationId xmlns:p14="http://schemas.microsoft.com/office/powerpoint/2010/main" val="266309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26" name="Title 2"/>
          <p:cNvSpPr>
            <a:spLocks noGrp="1"/>
          </p:cNvSpPr>
          <p:nvPr>
            <p:ph type="ctrTitle"/>
          </p:nvPr>
        </p:nvSpPr>
        <p:spPr>
          <a:xfrm>
            <a:off x="688975" y="270193"/>
            <a:ext cx="10754879" cy="1330007"/>
          </a:xfrm>
        </p:spPr>
        <p:txBody>
          <a:bodyPr>
            <a:noAutofit/>
          </a:bodyPr>
          <a:lstStyle/>
          <a:p>
            <a:r>
              <a:rPr lang="en-US" altLang="en-US" sz="3600" b="1" dirty="0">
                <a:latin typeface="+mn-lt"/>
                <a:cs typeface="Arial" panose="020B0604020202020204" pitchFamily="34" charset="0"/>
              </a:rPr>
              <a:t>Hypertension Prevalence and Absolute Burden in </a:t>
            </a:r>
            <a:r>
              <a:rPr lang="en-US" altLang="en-US" sz="3600" b="1" dirty="0" smtClean="0">
                <a:latin typeface="+mn-lt"/>
                <a:cs typeface="Arial" panose="020B0604020202020204" pitchFamily="34" charset="0"/>
              </a:rPr>
              <a:t>2010,</a:t>
            </a:r>
            <a:br>
              <a:rPr lang="en-US" altLang="en-US" sz="3600" b="1" dirty="0" smtClean="0">
                <a:latin typeface="+mn-lt"/>
                <a:cs typeface="Arial" panose="020B0604020202020204" pitchFamily="34" charset="0"/>
              </a:rPr>
            </a:br>
            <a:r>
              <a:rPr lang="en-US" altLang="en-US" sz="3600" b="1" dirty="0" smtClean="0">
                <a:latin typeface="+mn-lt"/>
                <a:cs typeface="Arial" panose="020B0604020202020204" pitchFamily="34" charset="0"/>
              </a:rPr>
              <a:t>by </a:t>
            </a:r>
            <a:r>
              <a:rPr lang="en-US" altLang="en-US" sz="3600" b="1" dirty="0">
                <a:latin typeface="+mn-lt"/>
                <a:cs typeface="Arial" panose="020B0604020202020204" pitchFamily="34" charset="0"/>
              </a:rPr>
              <a:t>Gender and Region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624227588"/>
              </p:ext>
            </p:extLst>
          </p:nvPr>
        </p:nvGraphicFramePr>
        <p:xfrm>
          <a:off x="1548714" y="1893502"/>
          <a:ext cx="8153400" cy="3549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22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5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5346">
                <a:tc>
                  <a:txBody>
                    <a:bodyPr/>
                    <a:lstStyle/>
                    <a:p>
                      <a:endParaRPr lang="en-US" sz="2800" dirty="0">
                        <a:latin typeface="Calibri  "/>
                        <a:cs typeface="Arial" panose="020B0604020202020204" pitchFamily="34" charset="0"/>
                      </a:endParaRPr>
                    </a:p>
                  </a:txBody>
                  <a:tcPr marT="45727" marB="45727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  "/>
                          <a:cs typeface="Arial" panose="020B0604020202020204" pitchFamily="34" charset="0"/>
                        </a:rPr>
                        <a:t>Prevalence</a:t>
                      </a:r>
                    </a:p>
                  </a:txBody>
                  <a:tcPr marT="45727" marB="45727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Calibri  "/>
                          <a:cs typeface="Arial" panose="020B0604020202020204" pitchFamily="34" charset="0"/>
                        </a:rPr>
                        <a:t>Absolute burden,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Calibri  "/>
                          <a:cs typeface="Arial" panose="020B0604020202020204" pitchFamily="34" charset="0"/>
                        </a:rPr>
                        <a:t>millions</a:t>
                      </a:r>
                    </a:p>
                  </a:txBody>
                  <a:tcPr marT="45727" marB="45727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4372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alibri  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T="45727" marB="45727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Calibri  "/>
                          <a:cs typeface="Arial" panose="020B0604020202020204" pitchFamily="34" charset="0"/>
                        </a:rPr>
                        <a:t>31.1%</a:t>
                      </a:r>
                    </a:p>
                  </a:txBody>
                  <a:tcPr marT="45727" marB="45727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  "/>
                          <a:cs typeface="Arial" panose="020B0604020202020204" pitchFamily="34" charset="0"/>
                        </a:rPr>
                        <a:t>1,388</a:t>
                      </a:r>
                    </a:p>
                  </a:txBody>
                  <a:tcPr marT="45727" marB="45727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4966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alibri  "/>
                          <a:cs typeface="Arial" panose="020B0604020202020204" pitchFamily="34" charset="0"/>
                        </a:rPr>
                        <a:t>High-income             countries</a:t>
                      </a:r>
                    </a:p>
                  </a:txBody>
                  <a:tcPr marT="45727" marB="4572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  "/>
                          <a:cs typeface="Arial" panose="020B0604020202020204" pitchFamily="34" charset="0"/>
                        </a:rPr>
                        <a:t>28.5%</a:t>
                      </a:r>
                    </a:p>
                  </a:txBody>
                  <a:tcPr marT="45727" marB="4572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  "/>
                          <a:cs typeface="Arial" panose="020B0604020202020204" pitchFamily="34" charset="0"/>
                        </a:rPr>
                        <a:t>349</a:t>
                      </a:r>
                    </a:p>
                  </a:txBody>
                  <a:tcPr marT="45727" marB="4572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4966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alibri  "/>
                          <a:cs typeface="Arial" panose="020B0604020202020204" pitchFamily="34" charset="0"/>
                        </a:rPr>
                        <a:t>Low- and middle- income countries</a:t>
                      </a:r>
                    </a:p>
                  </a:txBody>
                  <a:tcPr marT="45727" marB="4572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libri  "/>
                          <a:cs typeface="Arial" panose="020B0604020202020204" pitchFamily="34" charset="0"/>
                        </a:rPr>
                        <a:t>31.5%</a:t>
                      </a:r>
                    </a:p>
                  </a:txBody>
                  <a:tcPr marT="45727" marB="4572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2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Calibri  "/>
                          <a:cs typeface="Arial" panose="020B0604020202020204" pitchFamily="34" charset="0"/>
                        </a:rPr>
                        <a:t>1,039</a:t>
                      </a:r>
                    </a:p>
                  </a:txBody>
                  <a:tcPr marT="45727" marB="4572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3027" name="TextBox 2"/>
          <p:cNvSpPr txBox="1">
            <a:spLocks noChangeArrowheads="1"/>
          </p:cNvSpPr>
          <p:nvPr/>
        </p:nvSpPr>
        <p:spPr bwMode="auto">
          <a:xfrm>
            <a:off x="1752601" y="6410325"/>
            <a:ext cx="41179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  <a:defRPr/>
            </a:pPr>
            <a:r>
              <a:rPr lang="en-US" altLang="en-US" sz="1800" dirty="0"/>
              <a:t>Mills, Circulation 2016;134:4441</a:t>
            </a:r>
          </a:p>
        </p:txBody>
      </p:sp>
    </p:spTree>
    <p:extLst>
      <p:ext uri="{BB962C8B-B14F-4D97-AF65-F5344CB8AC3E}">
        <p14:creationId xmlns:p14="http://schemas.microsoft.com/office/powerpoint/2010/main" val="39682915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rbit 1">
    <a:dk1>
      <a:srgbClr val="010199"/>
    </a:dk1>
    <a:lt1>
      <a:srgbClr val="FFFFFF"/>
    </a:lt1>
    <a:dk2>
      <a:srgbClr val="000000"/>
    </a:dk2>
    <a:lt2>
      <a:srgbClr val="B2B2B2"/>
    </a:lt2>
    <a:accent1>
      <a:srgbClr val="3399FF"/>
    </a:accent1>
    <a:accent2>
      <a:srgbClr val="666699"/>
    </a:accent2>
    <a:accent3>
      <a:srgbClr val="AAAAAA"/>
    </a:accent3>
    <a:accent4>
      <a:srgbClr val="DADADA"/>
    </a:accent4>
    <a:accent5>
      <a:srgbClr val="ADCAFF"/>
    </a:accent5>
    <a:accent6>
      <a:srgbClr val="5C5C8A"/>
    </a:accent6>
    <a:hlink>
      <a:srgbClr val="FFFFCC"/>
    </a:hlink>
    <a:folHlink>
      <a:srgbClr val="FFCC66"/>
    </a:folHlink>
  </a:clrScheme>
  <a:fontScheme name="Orbit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rbit 1">
    <a:dk1>
      <a:srgbClr val="010199"/>
    </a:dk1>
    <a:lt1>
      <a:srgbClr val="FFFFFF"/>
    </a:lt1>
    <a:dk2>
      <a:srgbClr val="000000"/>
    </a:dk2>
    <a:lt2>
      <a:srgbClr val="B2B2B2"/>
    </a:lt2>
    <a:accent1>
      <a:srgbClr val="3399FF"/>
    </a:accent1>
    <a:accent2>
      <a:srgbClr val="666699"/>
    </a:accent2>
    <a:accent3>
      <a:srgbClr val="AAAAAA"/>
    </a:accent3>
    <a:accent4>
      <a:srgbClr val="DADADA"/>
    </a:accent4>
    <a:accent5>
      <a:srgbClr val="ADCAFF"/>
    </a:accent5>
    <a:accent6>
      <a:srgbClr val="5C5C8A"/>
    </a:accent6>
    <a:hlink>
      <a:srgbClr val="FFFFCC"/>
    </a:hlink>
    <a:folHlink>
      <a:srgbClr val="FFCC66"/>
    </a:folHlink>
  </a:clrScheme>
  <a:fontScheme name="Orbit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9500</TotalTime>
  <Words>2278</Words>
  <Application>Microsoft Office PowerPoint</Application>
  <PresentationFormat>Widescreen</PresentationFormat>
  <Paragraphs>413</Paragraphs>
  <Slides>60</Slides>
  <Notes>24</Notes>
  <HiddenSlides>1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79" baseType="lpstr">
      <vt:lpstr>MS PGothic</vt:lpstr>
      <vt:lpstr>MS PGothic</vt:lpstr>
      <vt:lpstr>Arial</vt:lpstr>
      <vt:lpstr>Calibri</vt:lpstr>
      <vt:lpstr>Calibri </vt:lpstr>
      <vt:lpstr>Calibri  </vt:lpstr>
      <vt:lpstr>Calibri (Body)</vt:lpstr>
      <vt:lpstr>Calibri Light</vt:lpstr>
      <vt:lpstr>Courier New</vt:lpstr>
      <vt:lpstr>Garamond</vt:lpstr>
      <vt:lpstr>Geneva</vt:lpstr>
      <vt:lpstr>GillSans</vt:lpstr>
      <vt:lpstr>Gothic</vt:lpstr>
      <vt:lpstr>Lucida Grande</vt:lpstr>
      <vt:lpstr>Times New Roman</vt:lpstr>
      <vt:lpstr>Wingdings</vt:lpstr>
      <vt:lpstr>Office Theme</vt:lpstr>
      <vt:lpstr>Worksheet</vt:lpstr>
      <vt:lpstr>Chart</vt:lpstr>
      <vt:lpstr>The Case for Population-wide  Salt Reduction</vt:lpstr>
      <vt:lpstr>PowerPoint Presentation</vt:lpstr>
      <vt:lpstr>Outline</vt:lpstr>
      <vt:lpstr>CVD is the Leading Cause of Death, Worldwide</vt:lpstr>
      <vt:lpstr>Major Modifiable Risk Factors for CVD </vt:lpstr>
      <vt:lpstr>  Blood Pressure </vt:lpstr>
      <vt:lpstr>PowerPoint Presentation</vt:lpstr>
      <vt:lpstr>Big Picture: High BP is the Leading Cause of  Preventable Deaths Worldwide </vt:lpstr>
      <vt:lpstr>Hypertension Prevalence and Absolute Burden in 2010, by Gender and Region</vt:lpstr>
      <vt:lpstr>Worldwide, Rates of Hypertension  (Systolic BP &gt; 140 mmHg) are Increasing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Salt Intake and Sources </vt:lpstr>
      <vt:lpstr>WHO Recommendations for Salt Intake in Adults</vt:lpstr>
      <vt:lpstr>Worldwide, Salt Intake Greatly Exceeds 5 gm</vt:lpstr>
      <vt:lpstr>PowerPoint Presentation</vt:lpstr>
      <vt:lpstr>In US, Most Sodium (&gt;70%) Comes from  Processed and Restaurant Food </vt:lpstr>
      <vt:lpstr>In China, Most Salt Comes from Salt added in Home Cooking </vt:lpstr>
      <vt:lpstr>A Reduced Salt Intake Lowers Blood Pressure </vt:lpstr>
      <vt:lpstr>PowerPoint Presentation</vt:lpstr>
      <vt:lpstr>PowerPoint Presentation</vt:lpstr>
      <vt:lpstr>Estimated BP Reductions from Lowering Sodium Intake</vt:lpstr>
      <vt:lpstr>Who Should Benefit from Salt Reduction? Virtually Everyone</vt:lpstr>
      <vt:lpstr>Salt Reduction is a Proven and Effective Public Health Strategy  </vt:lpstr>
      <vt:lpstr>PowerPoint Presentation</vt:lpstr>
      <vt:lpstr>PowerPoint Presentation</vt:lpstr>
      <vt:lpstr>So Why the (Pseudo) Controversy About Salt Reduction?</vt:lpstr>
      <vt:lpstr>Why the fuss about salt reduction?</vt:lpstr>
      <vt:lpstr>Why the fuss about salt reduction?</vt:lpstr>
      <vt:lpstr>The Counter-Offensive Against Salt Reduction (US)</vt:lpstr>
      <vt:lpstr>Arguments Against Sodium Reduction</vt:lpstr>
      <vt:lpstr>Spurious, J-Shaped Relationship of Total Mortality with Urine Sodium Excretion in Patients with Type 1 Diabetes</vt:lpstr>
      <vt:lpstr>Best Available Evidence: Direct, Progressive Relationship of CVD with Urinary Sodium Excretion* in 2,275 Individuals with Prehypertension</vt:lpstr>
      <vt:lpstr>Summary </vt:lpstr>
      <vt:lpstr>Salt Reduction Will Benefit Virtually Everyone </vt:lpstr>
      <vt:lpstr>Thank you for Listening !! Questions ??</vt:lpstr>
      <vt:lpstr>PowerPoint Presentation</vt:lpstr>
      <vt:lpstr>Extra Slides</vt:lpstr>
      <vt:lpstr>High BP is Leading Cause of Preventable Deaths in Low-Middle and High Income Countries</vt:lpstr>
      <vt:lpstr>Most People With Hypertension Do Not Have Their Blood Pressure Under Control</vt:lpstr>
      <vt:lpstr>PowerPoint Presentation</vt:lpstr>
      <vt:lpstr>Sodium Reduction Lowers CVD Risk: Meta-Analysis of Trials</vt:lpstr>
      <vt:lpstr>Paradoxical Relationships</vt:lpstr>
      <vt:lpstr>Options to Estimate Usual Sodium Intake of Individuals</vt:lpstr>
      <vt:lpstr>Effects of Sodium Intake on CVD</vt:lpstr>
      <vt:lpstr>PowerPoint Presentation</vt:lpstr>
      <vt:lpstr>Four Estimates of Urine Sodium Excretion in TOHP</vt:lpstr>
      <vt:lpstr>‘Estimated’ Urine Sodium is Higher than ‘Measured’ Urine Sodium</vt:lpstr>
      <vt:lpstr>In TOHP3, Relationship of Mortality with Urine Sodium Differs by Type of  Urine Sodium Measurement </vt:lpstr>
      <vt:lpstr>Examples of J-Shaped Relationships, Likely Non-Causal</vt:lpstr>
      <vt:lpstr>All Cause Mortality in Persons with Incident Diabetes (All Participants):  J-Shaped Relationship with BMI</vt:lpstr>
      <vt:lpstr>All Participants, Excluding Early Deaths: Attenuated J-Shaped Relationship</vt:lpstr>
      <vt:lpstr>Restricted to ‘Never Smokers’: Attenuated J-Shaped Relationship</vt:lpstr>
      <vt:lpstr> Restricted to ‘Never Smokers’, Excluding Early Deaths: Direct, Progressive Relationship</vt:lpstr>
      <vt:lpstr>PowerPoint Presentation</vt:lpstr>
      <vt:lpstr>PowerPoint Presentation</vt:lpstr>
      <vt:lpstr>PowerPoint Presentation</vt:lpstr>
    </vt:vector>
  </TitlesOfParts>
  <Company>Centers for Disease Control and Prevention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Reducing Early Deaths from Heart Disease</dc:title>
  <dc:creator>Rothkopf, Jennifer M. (CDC/ONDIEH/NCCDPHP) (CTR)</dc:creator>
  <cp:lastModifiedBy>Lawrence Appel</cp:lastModifiedBy>
  <cp:revision>1464</cp:revision>
  <cp:lastPrinted>2017-09-14T05:27:58Z</cp:lastPrinted>
  <dcterms:created xsi:type="dcterms:W3CDTF">2017-10-26T21:30:31Z</dcterms:created>
  <dcterms:modified xsi:type="dcterms:W3CDTF">2018-11-14T23:45:17Z</dcterms:modified>
</cp:coreProperties>
</file>